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5"/>
  </p:notesMasterIdLst>
  <p:sldIdLst>
    <p:sldId id="257" r:id="rId2"/>
    <p:sldId id="334" r:id="rId3"/>
    <p:sldId id="518" r:id="rId4"/>
    <p:sldId id="53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35" r:id="rId15"/>
    <p:sldId id="336" r:id="rId16"/>
    <p:sldId id="337" r:id="rId17"/>
    <p:sldId id="338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307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  <p:sldId id="382" r:id="rId73"/>
    <p:sldId id="383" r:id="rId74"/>
    <p:sldId id="384" r:id="rId75"/>
    <p:sldId id="385" r:id="rId76"/>
    <p:sldId id="386" r:id="rId77"/>
    <p:sldId id="387" r:id="rId78"/>
    <p:sldId id="388" r:id="rId79"/>
    <p:sldId id="389" r:id="rId80"/>
    <p:sldId id="543" r:id="rId81"/>
    <p:sldId id="390" r:id="rId82"/>
    <p:sldId id="391" r:id="rId83"/>
    <p:sldId id="416" r:id="rId84"/>
    <p:sldId id="393" r:id="rId85"/>
    <p:sldId id="417" r:id="rId86"/>
    <p:sldId id="418" r:id="rId87"/>
    <p:sldId id="420" r:id="rId88"/>
    <p:sldId id="396" r:id="rId89"/>
    <p:sldId id="419" r:id="rId90"/>
    <p:sldId id="397" r:id="rId91"/>
    <p:sldId id="398" r:id="rId92"/>
    <p:sldId id="399" r:id="rId93"/>
    <p:sldId id="421" r:id="rId94"/>
    <p:sldId id="542" r:id="rId95"/>
    <p:sldId id="289" r:id="rId96"/>
    <p:sldId id="290" r:id="rId97"/>
    <p:sldId id="291" r:id="rId98"/>
    <p:sldId id="292" r:id="rId99"/>
    <p:sldId id="293" r:id="rId100"/>
    <p:sldId id="308" r:id="rId101"/>
    <p:sldId id="294" r:id="rId102"/>
    <p:sldId id="295" r:id="rId103"/>
    <p:sldId id="296" r:id="rId104"/>
    <p:sldId id="298" r:id="rId105"/>
    <p:sldId id="300" r:id="rId106"/>
    <p:sldId id="299" r:id="rId107"/>
    <p:sldId id="301" r:id="rId108"/>
    <p:sldId id="302" r:id="rId109"/>
    <p:sldId id="410" r:id="rId110"/>
    <p:sldId id="411" r:id="rId111"/>
    <p:sldId id="303" r:id="rId112"/>
    <p:sldId id="401" r:id="rId113"/>
    <p:sldId id="402" r:id="rId114"/>
    <p:sldId id="403" r:id="rId115"/>
    <p:sldId id="404" r:id="rId116"/>
    <p:sldId id="405" r:id="rId117"/>
    <p:sldId id="406" r:id="rId118"/>
    <p:sldId id="407" r:id="rId119"/>
    <p:sldId id="408" r:id="rId120"/>
    <p:sldId id="409" r:id="rId121"/>
    <p:sldId id="321" r:id="rId122"/>
    <p:sldId id="322" r:id="rId123"/>
    <p:sldId id="323" r:id="rId124"/>
    <p:sldId id="324" r:id="rId125"/>
    <p:sldId id="325" r:id="rId126"/>
    <p:sldId id="327" r:id="rId127"/>
    <p:sldId id="328" r:id="rId128"/>
    <p:sldId id="329" r:id="rId129"/>
    <p:sldId id="330" r:id="rId130"/>
    <p:sldId id="331" r:id="rId131"/>
    <p:sldId id="332" r:id="rId132"/>
    <p:sldId id="333" r:id="rId133"/>
    <p:sldId id="305" r:id="rId1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384"/>
  </p:normalViewPr>
  <p:slideViewPr>
    <p:cSldViewPr snapToGrid="0" snapToObjects="1">
      <p:cViewPr varScale="1">
        <p:scale>
          <a:sx n="104" d="100"/>
          <a:sy n="104" d="100"/>
        </p:scale>
        <p:origin x="18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BBAFE-3725-3A4F-BAD8-7587D9B5752C}" type="datetimeFigureOut">
              <a:rPr lang="en-US" smtClean="0"/>
              <a:t>3/11/22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2F1B7-4865-7941-AF09-565780959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57395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/>
              <a:t>Click to edit subhead text</a:t>
            </a:r>
          </a:p>
          <a:p>
            <a:pPr lvl="1"/>
            <a:r>
              <a:rPr lang="en-US" dirty="0"/>
              <a:t>Paragraph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3/11/22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heck.torproject.org/cgi-bin/TorBulkExitList.py?ip=8.8.8.8&amp;port" TargetMode="External"/><Relationship Id="rId2" Type="http://schemas.openxmlformats.org/officeDocument/2006/relationships/hyperlink" Target="https://check.torproject.org/cgi-bin/TorBulkExitList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rstatus.blutmagie.de/" TargetMode="External"/><Relationship Id="rId4" Type="http://schemas.openxmlformats.org/officeDocument/2006/relationships/hyperlink" Target="https://check.torproject.org/exit-addresses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zine.com/projects/browse-anonymously-with-a-diy-raspberry-pi-vpntor-router/" TargetMode="External"/><Relationship Id="rId2" Type="http://schemas.openxmlformats.org/officeDocument/2006/relationships/hyperlink" Target="https://learn.adafruit.com/onion-pi/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org/blog/onion-pi-tor-proxy/" TargetMode="External"/><Relationship Id="rId5" Type="http://schemas.openxmlformats.org/officeDocument/2006/relationships/hyperlink" Target="http://www.techradar.com/how-to/computing/how-to-use-a-raspberry-pi-to-browse-anonymously-1305789" TargetMode="External"/><Relationship Id="rId4" Type="http://schemas.openxmlformats.org/officeDocument/2006/relationships/hyperlink" Target="http://www.instructables.com/id/Raspberry-Pi-Tor-relay/" TargetMode="Externa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enix.org/system/files/conference/usenixsecurity15/sec15-paper-kwon.pdf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tructables.com/id/Make-a-Passive-Network-Tap/" TargetMode="External"/><Relationship Id="rId2" Type="http://schemas.openxmlformats.org/officeDocument/2006/relationships/hyperlink" Target="http://greatscottgadgets.com/throwingst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md.edu/contact-u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md.edu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d.edu/" TargetMode="External"/><Relationship Id="rId2" Type="http://schemas.openxmlformats.org/officeDocument/2006/relationships/hyperlink" Target="https://www.umd.edu/contact-us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shark.or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download/docs/user-guide-a4.pdf" TargetMode="External"/><Relationship Id="rId2" Type="http://schemas.openxmlformats.org/officeDocument/2006/relationships/hyperlink" Target="https://www.wireshark.org/docs/wsug_html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shark.org/#download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lware-traffic-analysis.net/" TargetMode="External"/><Relationship Id="rId2" Type="http://schemas.openxmlformats.org/officeDocument/2006/relationships/hyperlink" Target="https://github.com/chrissanders/packets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Tools for Information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ENPM685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96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Tapping and Promiscuity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Promiscuous mode: NIC sends all packets (not just those intended for this host) to CPU for processing (often restricted to root users)</a:t>
            </a:r>
          </a:p>
          <a:p>
            <a:r>
              <a:rPr lang="en-US" sz="3200" dirty="0"/>
              <a:t>Tapping: creating 2 flows of data that are identical from a single flow.</a:t>
            </a:r>
          </a:p>
          <a:p>
            <a:r>
              <a:rPr lang="en-US" sz="3200" dirty="0"/>
              <a:t>Span port: a router-based tap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38600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# </a:t>
            </a:r>
            <a:r>
              <a:rPr lang="en-US" dirty="0" err="1"/>
              <a:t>scapy</a:t>
            </a:r>
            <a:r>
              <a:rPr lang="en-US" dirty="0"/>
              <a:t>  (in Kali)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Ping:</a:t>
            </a:r>
          </a:p>
          <a:p>
            <a:r>
              <a:rPr lang="en-US" dirty="0"/>
              <a:t>&gt;&gt;&gt;  </a:t>
            </a:r>
            <a:r>
              <a:rPr lang="hr-HR" dirty="0"/>
              <a:t>ans,unans=sr(IP(dst="192.168.103.1-254")/ICMP())</a:t>
            </a:r>
          </a:p>
          <a:p>
            <a:r>
              <a:rPr lang="en-US" dirty="0"/>
              <a:t>&gt;&gt;&gt; </a:t>
            </a:r>
            <a:r>
              <a:rPr lang="en-US" dirty="0" err="1"/>
              <a:t>ans.summary</a:t>
            </a:r>
            <a:r>
              <a:rPr lang="en-US" dirty="0"/>
              <a:t>( lambda(</a:t>
            </a:r>
            <a:r>
              <a:rPr lang="en-US" dirty="0" err="1"/>
              <a:t>s,r</a:t>
            </a:r>
            <a:r>
              <a:rPr lang="en-US" dirty="0"/>
              <a:t>) : </a:t>
            </a:r>
            <a:r>
              <a:rPr lang="en-US" dirty="0" err="1"/>
              <a:t>r.sprintf</a:t>
            </a:r>
            <a:r>
              <a:rPr lang="en-US" dirty="0"/>
              <a:t>("%</a:t>
            </a:r>
            <a:r>
              <a:rPr lang="en-US" dirty="0" err="1"/>
              <a:t>IP.src</a:t>
            </a:r>
            <a:r>
              <a:rPr lang="en-US" dirty="0"/>
              <a:t>% is alive") )</a:t>
            </a:r>
          </a:p>
          <a:p>
            <a:endParaRPr lang="hr-HR" dirty="0"/>
          </a:p>
          <a:p>
            <a:pPr marL="114300" indent="0">
              <a:buNone/>
            </a:pPr>
            <a:r>
              <a:rPr lang="en-US" dirty="0"/>
              <a:t>TCP SYN Port Scanning</a:t>
            </a:r>
          </a:p>
          <a:p>
            <a:r>
              <a:rPr lang="nb-NO" sz="1800" dirty="0"/>
              <a:t>&gt;&gt;&gt; </a:t>
            </a:r>
            <a:r>
              <a:rPr lang="nb-NO" sz="1800" dirty="0" err="1"/>
              <a:t>res,unans</a:t>
            </a:r>
            <a:r>
              <a:rPr lang="nb-NO" sz="1800" dirty="0"/>
              <a:t> = </a:t>
            </a:r>
            <a:r>
              <a:rPr lang="nb-NO" sz="1800" dirty="0" err="1"/>
              <a:t>sr</a:t>
            </a:r>
            <a:r>
              <a:rPr lang="nb-NO" sz="1800" dirty="0"/>
              <a:t>( IP(</a:t>
            </a:r>
            <a:r>
              <a:rPr lang="nb-NO" sz="1800" dirty="0" err="1"/>
              <a:t>dst</a:t>
            </a:r>
            <a:r>
              <a:rPr lang="nb-NO" sz="1800" dirty="0"/>
              <a:t>="192.168.103.155")/TCP(</a:t>
            </a:r>
            <a:r>
              <a:rPr lang="nb-NO" sz="1800" dirty="0" err="1"/>
              <a:t>flags</a:t>
            </a:r>
            <a:r>
              <a:rPr lang="nb-NO" sz="1800" dirty="0"/>
              <a:t>="S", </a:t>
            </a:r>
            <a:r>
              <a:rPr lang="nb-NO" sz="1800" dirty="0" err="1"/>
              <a:t>dport</a:t>
            </a:r>
            <a:r>
              <a:rPr lang="nb-NO" sz="1800" dirty="0"/>
              <a:t>=(1,1024)) )</a:t>
            </a:r>
          </a:p>
          <a:p>
            <a:r>
              <a:rPr lang="nb-NO" sz="1800" dirty="0"/>
              <a:t>&gt;&gt;&gt; </a:t>
            </a:r>
            <a:r>
              <a:rPr lang="nb-NO" sz="1800" dirty="0" err="1"/>
              <a:t>res.nsummary</a:t>
            </a:r>
            <a:r>
              <a:rPr lang="nb-NO" sz="1800" dirty="0"/>
              <a:t>( </a:t>
            </a:r>
            <a:r>
              <a:rPr lang="nb-NO" sz="1800" dirty="0" err="1"/>
              <a:t>lfilter</a:t>
            </a:r>
            <a:r>
              <a:rPr lang="nb-NO" sz="1800" dirty="0"/>
              <a:t>=lambda (</a:t>
            </a:r>
            <a:r>
              <a:rPr lang="nb-NO" sz="1800" dirty="0" err="1"/>
              <a:t>s,r</a:t>
            </a:r>
            <a:r>
              <a:rPr lang="nb-NO" sz="1800" dirty="0"/>
              <a:t>): (</a:t>
            </a:r>
            <a:r>
              <a:rPr lang="nb-NO" sz="1800" dirty="0" err="1"/>
              <a:t>r.haslayer</a:t>
            </a:r>
            <a:r>
              <a:rPr lang="nb-NO" sz="1800" dirty="0"/>
              <a:t>(TCP) and (</a:t>
            </a:r>
            <a:r>
              <a:rPr lang="nb-NO" sz="1800" dirty="0" err="1"/>
              <a:t>r.getlayer</a:t>
            </a:r>
            <a:r>
              <a:rPr lang="nb-NO" sz="1800" dirty="0"/>
              <a:t>(TCP).</a:t>
            </a:r>
            <a:r>
              <a:rPr lang="nb-NO" sz="1800" dirty="0" err="1"/>
              <a:t>flags</a:t>
            </a:r>
            <a:r>
              <a:rPr lang="nb-NO" sz="1800" dirty="0"/>
              <a:t> &amp; 2)) )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348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tcpreplay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Replays </a:t>
            </a:r>
            <a:r>
              <a:rPr lang="en-US" dirty="0" err="1"/>
              <a:t>pcaps</a:t>
            </a:r>
            <a:r>
              <a:rPr lang="en-US" dirty="0"/>
              <a:t> across the network</a:t>
            </a:r>
          </a:p>
        </p:txBody>
      </p:sp>
    </p:spTree>
    <p:extLst>
      <p:ext uri="{BB962C8B-B14F-4D97-AF65-F5344CB8AC3E}">
        <p14:creationId xmlns:p14="http://schemas.microsoft.com/office/powerpoint/2010/main" val="6119849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Sniffing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NetStumbler</a:t>
            </a:r>
            <a:endParaRPr lang="en-US" sz="3200" dirty="0"/>
          </a:p>
          <a:p>
            <a:r>
              <a:rPr lang="en-US" sz="3200" dirty="0" err="1"/>
              <a:t>inSSIDer</a:t>
            </a:r>
            <a:endParaRPr lang="en-US" sz="3200" dirty="0"/>
          </a:p>
          <a:p>
            <a:r>
              <a:rPr lang="en-US" sz="3200" dirty="0" err="1"/>
              <a:t>Aircrack</a:t>
            </a:r>
            <a:endParaRPr lang="en-US" sz="3200" dirty="0"/>
          </a:p>
          <a:p>
            <a:r>
              <a:rPr lang="en-US" sz="3200" dirty="0"/>
              <a:t>Kismet</a:t>
            </a:r>
          </a:p>
          <a:p>
            <a:r>
              <a:rPr lang="en-US" sz="3200" dirty="0" err="1"/>
              <a:t>Kismac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26613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Applies to wireless data transfer</a:t>
            </a:r>
          </a:p>
          <a:p>
            <a:r>
              <a:rPr lang="en-US" sz="3200" dirty="0"/>
              <a:t>Allows packet capture without associating with a network</a:t>
            </a:r>
          </a:p>
          <a:p>
            <a:r>
              <a:rPr lang="en-US" sz="3200" dirty="0"/>
              <a:t>Of limited use (involved in WEP attacks, looking for unencrypted data, etc.)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92318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Protocol for collecting IP traffic metadata</a:t>
            </a:r>
          </a:p>
          <a:p>
            <a:r>
              <a:rPr lang="en-US" sz="3200" dirty="0"/>
              <a:t>Developed by Cisco</a:t>
            </a:r>
          </a:p>
          <a:p>
            <a:r>
              <a:rPr lang="en-US" sz="3200" dirty="0"/>
              <a:t>Well supported</a:t>
            </a:r>
          </a:p>
          <a:p>
            <a:r>
              <a:rPr lang="en-US" sz="3200" dirty="0"/>
              <a:t>Many companies use something functionally equivalent but named differently (</a:t>
            </a:r>
            <a:r>
              <a:rPr lang="en-US" sz="3200" dirty="0" err="1"/>
              <a:t>Jflow</a:t>
            </a:r>
            <a:r>
              <a:rPr lang="en-US" sz="3200" dirty="0"/>
              <a:t>, </a:t>
            </a:r>
            <a:r>
              <a:rPr lang="en-US" sz="3200" dirty="0" err="1"/>
              <a:t>NetStream</a:t>
            </a:r>
            <a:r>
              <a:rPr lang="en-US" sz="3200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7617557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interfaces in and out</a:t>
            </a:r>
          </a:p>
          <a:p>
            <a:r>
              <a:rPr lang="en-US" dirty="0"/>
              <a:t>timestamps</a:t>
            </a:r>
          </a:p>
          <a:p>
            <a:r>
              <a:rPr lang="en-US" dirty="0"/>
              <a:t>bytes and packets sent</a:t>
            </a:r>
          </a:p>
          <a:p>
            <a:r>
              <a:rPr lang="en-US" dirty="0"/>
              <a:t>Layer 3 headers</a:t>
            </a:r>
          </a:p>
          <a:p>
            <a:pPr lvl="1"/>
            <a:r>
              <a:rPr lang="en-US" dirty="0"/>
              <a:t>SRC &amp; DEST IP, Port for UDP, TCP</a:t>
            </a:r>
          </a:p>
          <a:p>
            <a:pPr lvl="1"/>
            <a:r>
              <a:rPr lang="en-US" dirty="0"/>
              <a:t>ICMP Type and Code</a:t>
            </a:r>
          </a:p>
          <a:p>
            <a:r>
              <a:rPr lang="en-US" dirty="0"/>
              <a:t>IP protocol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Type of Service</a:t>
            </a:r>
          </a:p>
          <a:p>
            <a:r>
              <a:rPr lang="en-US" dirty="0"/>
              <a:t>Layer 3 routing information</a:t>
            </a:r>
          </a:p>
          <a:p>
            <a:pPr lvl="1"/>
            <a:r>
              <a:rPr lang="en-US" dirty="0"/>
              <a:t>next hop and SRC &amp; DEST IP masks </a:t>
            </a:r>
          </a:p>
          <a:p>
            <a:r>
              <a:rPr lang="en-US" dirty="0"/>
              <a:t>Version 9 (latest)</a:t>
            </a:r>
          </a:p>
          <a:p>
            <a:pPr lvl="1"/>
            <a:r>
              <a:rPr lang="en-US" dirty="0"/>
              <a:t>MPLS info</a:t>
            </a:r>
          </a:p>
          <a:p>
            <a:pPr lvl="1"/>
            <a:r>
              <a:rPr lang="en-US" dirty="0"/>
              <a:t>IPv6 ADDR and Ports</a:t>
            </a:r>
          </a:p>
        </p:txBody>
      </p:sp>
    </p:spTree>
    <p:extLst>
      <p:ext uri="{BB962C8B-B14F-4D97-AF65-F5344CB8AC3E}">
        <p14:creationId xmlns:p14="http://schemas.microsoft.com/office/powerpoint/2010/main" val="11028762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Huge amount of data </a:t>
            </a:r>
          </a:p>
          <a:p>
            <a:endParaRPr lang="en-US" sz="3600" dirty="0"/>
          </a:p>
          <a:p>
            <a:r>
              <a:rPr lang="en-US" sz="3600" dirty="0"/>
              <a:t>Sampling sometimes necessary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409640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nf</a:t>
            </a:r>
            <a:r>
              <a:rPr lang="en-US" dirty="0"/>
              <a:t> (</a:t>
            </a:r>
            <a:r>
              <a:rPr lang="en-US" dirty="0" err="1"/>
              <a:t>netflow</a:t>
            </a:r>
            <a:r>
              <a:rPr lang="en-US" dirty="0"/>
              <a:t> monitor)</a:t>
            </a:r>
          </a:p>
          <a:p>
            <a:r>
              <a:rPr lang="en-US" dirty="0" err="1"/>
              <a:t>nfdump</a:t>
            </a:r>
            <a:endParaRPr lang="en-US" dirty="0"/>
          </a:p>
          <a:p>
            <a:r>
              <a:rPr lang="en-US" dirty="0" err="1"/>
              <a:t>nfsen</a:t>
            </a:r>
            <a:r>
              <a:rPr lang="en-US" dirty="0"/>
              <a:t> (</a:t>
            </a:r>
            <a:r>
              <a:rPr lang="en-US" dirty="0" err="1"/>
              <a:t>vizualization</a:t>
            </a:r>
            <a:r>
              <a:rPr lang="en-US" dirty="0"/>
              <a:t>)</a:t>
            </a:r>
          </a:p>
          <a:p>
            <a:r>
              <a:rPr lang="en-US" dirty="0"/>
              <a:t>flow-tools</a:t>
            </a:r>
          </a:p>
          <a:p>
            <a:r>
              <a:rPr lang="en-US" dirty="0" err="1"/>
              <a:t>Lancope</a:t>
            </a:r>
            <a:r>
              <a:rPr lang="en-US" dirty="0"/>
              <a:t> (now Cisco)</a:t>
            </a:r>
          </a:p>
          <a:p>
            <a:r>
              <a:rPr lang="en-US" dirty="0"/>
              <a:t>Arbor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SevOne</a:t>
            </a:r>
            <a:endParaRPr lang="en-US" dirty="0"/>
          </a:p>
          <a:p>
            <a:r>
              <a:rPr lang="en-US" dirty="0" err="1"/>
              <a:t>SolarWinds</a:t>
            </a:r>
            <a:endParaRPr lang="en-US" dirty="0"/>
          </a:p>
          <a:p>
            <a:r>
              <a:rPr lang="en-US" dirty="0"/>
              <a:t>HP</a:t>
            </a:r>
          </a:p>
          <a:p>
            <a:r>
              <a:rPr lang="en-US" dirty="0"/>
              <a:t>Fluke</a:t>
            </a:r>
          </a:p>
        </p:txBody>
      </p:sp>
    </p:spTree>
    <p:extLst>
      <p:ext uri="{BB962C8B-B14F-4D97-AF65-F5344CB8AC3E}">
        <p14:creationId xmlns:p14="http://schemas.microsoft.com/office/powerpoint/2010/main" val="41657726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nfdump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Displays </a:t>
            </a:r>
            <a:r>
              <a:rPr lang="en-US" sz="2800" dirty="0" err="1"/>
              <a:t>netflow</a:t>
            </a:r>
            <a:r>
              <a:rPr lang="en-US" sz="2800" dirty="0"/>
              <a:t> data </a:t>
            </a:r>
          </a:p>
          <a:p>
            <a:r>
              <a:rPr lang="en-US" sz="2800" dirty="0"/>
              <a:t>Can manipulate and analyze this data</a:t>
            </a:r>
          </a:p>
          <a:p>
            <a:r>
              <a:rPr lang="en-US" sz="2800" dirty="0" err="1"/>
              <a:t>nfreplay</a:t>
            </a:r>
            <a:r>
              <a:rPr lang="en-US" sz="2800" dirty="0"/>
              <a:t> can also replay these flows</a:t>
            </a:r>
          </a:p>
          <a:p>
            <a:endParaRPr lang="en-US" sz="2800" dirty="0"/>
          </a:p>
        </p:txBody>
      </p:sp>
      <p:pic>
        <p:nvPicPr>
          <p:cNvPr id="5" name="Picture 4" descr="Screen Shot 2016-07-07 at 4.44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33724"/>
            <a:ext cx="7889875" cy="21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354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Netflow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Lots</a:t>
            </a:r>
            <a:r>
              <a:rPr lang="en-US" sz="3200" dirty="0"/>
              <a:t> of valuable information can be gleaned from this meta data</a:t>
            </a:r>
          </a:p>
          <a:p>
            <a:pPr lvl="1"/>
            <a:r>
              <a:rPr lang="en-US" sz="3200" dirty="0"/>
              <a:t>Source/</a:t>
            </a:r>
            <a:r>
              <a:rPr lang="en-US" sz="3200" dirty="0" err="1"/>
              <a:t>Dest</a:t>
            </a:r>
            <a:r>
              <a:rPr lang="en-US" sz="3200" dirty="0"/>
              <a:t>, Time of connection, how long connection was for, how much data was sent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Hubs and bridges provide easy sniffing opportunities</a:t>
            </a:r>
          </a:p>
          <a:p>
            <a:r>
              <a:rPr lang="en-US" sz="2800" dirty="0"/>
              <a:t>Switches require Span Ports</a:t>
            </a:r>
          </a:p>
          <a:p>
            <a:pPr lvl="1"/>
            <a:r>
              <a:rPr lang="en-US" sz="2800" dirty="0"/>
              <a:t>Unless you want to get into</a:t>
            </a:r>
          </a:p>
          <a:p>
            <a:pPr lvl="2"/>
            <a:r>
              <a:rPr lang="en-US" sz="2800" dirty="0"/>
              <a:t>ARP Spoofing/Cache Poisoning</a:t>
            </a:r>
          </a:p>
          <a:p>
            <a:pPr lvl="2"/>
            <a:r>
              <a:rPr lang="en-US" sz="2800" dirty="0"/>
              <a:t>MAC flooding</a:t>
            </a:r>
          </a:p>
          <a:p>
            <a:pPr lvl="2"/>
            <a:r>
              <a:rPr lang="en-US" sz="2800" dirty="0"/>
              <a:t>MAC duplicating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691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Netflow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Time: 9/5/17 @ 9:50-10:03am</a:t>
            </a:r>
          </a:p>
          <a:p>
            <a:r>
              <a:rPr lang="en-US" dirty="0"/>
              <a:t>Protocol: UDP (hmmm)</a:t>
            </a:r>
          </a:p>
          <a:p>
            <a:r>
              <a:rPr lang="en-US" dirty="0" err="1"/>
              <a:t>Src</a:t>
            </a:r>
            <a:r>
              <a:rPr lang="en-US" dirty="0"/>
              <a:t> IP: 128.8.103.138</a:t>
            </a:r>
          </a:p>
          <a:p>
            <a:r>
              <a:rPr lang="en-US" dirty="0" err="1"/>
              <a:t>Dest</a:t>
            </a:r>
            <a:r>
              <a:rPr lang="en-US" dirty="0"/>
              <a:t> IP: 216.58.218.234 </a:t>
            </a:r>
          </a:p>
          <a:p>
            <a:r>
              <a:rPr lang="en-US" dirty="0" err="1"/>
              <a:t>Dest</a:t>
            </a:r>
            <a:r>
              <a:rPr lang="en-US" dirty="0"/>
              <a:t> Port: 443 (hmm usually SSL/TLS)</a:t>
            </a:r>
          </a:p>
          <a:p>
            <a:r>
              <a:rPr lang="en-US" dirty="0"/>
              <a:t>Bytes: 51 </a:t>
            </a:r>
            <a:r>
              <a:rPr lang="mr-IN" dirty="0"/>
              <a:t>–</a:t>
            </a:r>
            <a:r>
              <a:rPr lang="en-US" dirty="0"/>
              <a:t> 7880 (small but some data </a:t>
            </a:r>
            <a:r>
              <a:rPr lang="en-US" dirty="0" err="1"/>
              <a:t>xfer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216.58.218.234 = </a:t>
            </a:r>
            <a:r>
              <a:rPr lang="mr-IN" dirty="0"/>
              <a:t>iad23s40-in-f234.1e100.net</a:t>
            </a:r>
            <a:endParaRPr lang="en-US" dirty="0"/>
          </a:p>
          <a:p>
            <a:pPr lvl="1"/>
            <a:r>
              <a:rPr lang="en-US" dirty="0"/>
              <a:t>(Google CDN)</a:t>
            </a:r>
          </a:p>
          <a:p>
            <a:r>
              <a:rPr lang="en-US" dirty="0"/>
              <a:t>Looks like someone was communicating with Google!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13"/>
            <a:ext cx="9144000" cy="162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Nfsen</a:t>
            </a:r>
            <a:r>
              <a:rPr lang="en-US" dirty="0"/>
              <a:t> – Web UI for </a:t>
            </a:r>
            <a:r>
              <a:rPr lang="en-US" dirty="0" err="1"/>
              <a:t>nfdump</a:t>
            </a:r>
            <a:endParaRPr lang="en-US" dirty="0"/>
          </a:p>
        </p:txBody>
      </p:sp>
      <p:pic>
        <p:nvPicPr>
          <p:cNvPr id="6" name="Content Placeholder 5" descr="Screen Shot 2016-10-19 at 11.02.3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88" r="-34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82562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DNS logs can be extremely useful to see what hosts on your network are talking to</a:t>
            </a:r>
          </a:p>
          <a:p>
            <a:endParaRPr lang="en-US" sz="2800" dirty="0"/>
          </a:p>
          <a:p>
            <a:r>
              <a:rPr lang="en-US" sz="2800" dirty="0"/>
              <a:t>(</a:t>
            </a:r>
            <a:r>
              <a:rPr lang="en-US" sz="2800" dirty="0" err="1"/>
              <a:t>Netflow</a:t>
            </a:r>
            <a:r>
              <a:rPr lang="en-US" sz="2800" dirty="0"/>
              <a:t> gives you that but with IP addresses.  With a plethora of systems using CDNs or virtual hosting the DNS logs can give you a lot more useful information)</a:t>
            </a:r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 are only ½ the battle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30500"/>
            <a:ext cx="7277100" cy="2540000"/>
          </a:xfrm>
        </p:spPr>
      </p:pic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74638"/>
            <a:ext cx="7099300" cy="3835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162017"/>
            <a:ext cx="4772025" cy="34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Jul  4 23:01:24 128.8.76.2 named 20051 client 10.102.8.56#1687 (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hqmpxgmqfyj.umd.edu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): view 2: query: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hqmpxgmqfyj.umd.edu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A + (128.8.76.2)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Jul  4 23:01:24 128.8.76.2 named 20051 client 10.102.8.56#30126 (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qmcbolkhfizfcr.umd.edu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): view 2: query: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qmcbolkhfizfcr.umd.edu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A + (128.8.76.2)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Jul  4 23:01:24 128.8.76.2 named 20051 client 10.102.8.56#52641 (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dkuqtugrvqryg.umd.edu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): view 2: query: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dkuqtugrvqryg.umd.edu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A + (128.8.76.2)</a:t>
            </a: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Jul  4 23:14:17 128.8.74.2 named 25439 client </a:t>
            </a:r>
            <a:r>
              <a: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128.8.68.250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#56596 (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): view 2: query: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A + (128.8.74.2)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Jul  4 23:12:24 128.8.76.2 named 20051 client </a:t>
            </a:r>
            <a:r>
              <a: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129.2.10.47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#57676 (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): view 2: query: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A + (128.8.76.2)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Jul  4 23:12:07 128.8.74.2 named 25439 client </a:t>
            </a:r>
            <a:r>
              <a: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10.104.161.134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#50243 (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www.fqtag.com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): view 2: query: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www.fqtag.com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AAAA + (128.8.74.2)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Jul  4 23:12:05 128.8.74.2 named 25439 client </a:t>
            </a:r>
            <a:r>
              <a: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10.105.159.84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#65227 (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www.fqtag.com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): view 2: query: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www.fqtag.com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A + (128.8.74.2)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Jul  4 23:12:05 128.8.74.2 named 25439 client </a:t>
            </a:r>
            <a:r>
              <a: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129.2.230.242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#50667 (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www.fqtag.com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): view 2: query: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www.fqtag.com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A + (128.8.74.2)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Jul  4 23:11:56 128.8.76.2 named 20051 client </a:t>
            </a:r>
            <a:r>
              <a: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129.2.10.67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#60351 (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): view 2: query: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fqtag.com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A + (128.8.76.2)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075" y="146504"/>
            <a:ext cx="82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fqtag.com</a:t>
            </a:r>
            <a:r>
              <a:rPr lang="en-US" sz="3600" b="1" dirty="0"/>
              <a:t> = known spyware-</a:t>
            </a:r>
            <a:r>
              <a:rPr lang="en-US" sz="3600" b="1" dirty="0" err="1"/>
              <a:t>ish</a:t>
            </a:r>
            <a:r>
              <a:rPr lang="en-US" sz="3600" b="1" dirty="0"/>
              <a:t> domain</a:t>
            </a:r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Forensics on Host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Sysinternals</a:t>
            </a:r>
            <a:r>
              <a:rPr lang="en-US" sz="3200" dirty="0"/>
              <a:t> tools can be of assistance here</a:t>
            </a:r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TCPView</a:t>
            </a:r>
            <a:endParaRPr lang="en-US" dirty="0"/>
          </a:p>
        </p:txBody>
      </p:sp>
      <p:pic>
        <p:nvPicPr>
          <p:cNvPr id="4" name="Content Placeholder 3" descr="Screen Shot 2016-06-01 at 9.57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16" y="1600200"/>
            <a:ext cx="6970568" cy="4800600"/>
          </a:xfrm>
        </p:spPr>
      </p:pic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Explorer</a:t>
            </a:r>
          </a:p>
        </p:txBody>
      </p:sp>
      <p:pic>
        <p:nvPicPr>
          <p:cNvPr id="4" name="Content Placeholder 3" descr="Screen Shot 2016-06-01 at 10.07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051050"/>
            <a:ext cx="5194300" cy="3898900"/>
          </a:xfrm>
        </p:spPr>
      </p:pic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Sniffing</a:t>
            </a:r>
          </a:p>
        </p:txBody>
      </p:sp>
      <p:pic>
        <p:nvPicPr>
          <p:cNvPr id="4" name="Content Placeholder 3" descr="Screen Shot 2015-08-10 at 2.58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92" b="-78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36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Explorer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9362"/>
            <a:ext cx="7620000" cy="2042275"/>
          </a:xfrm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Onion Router”</a:t>
            </a:r>
          </a:p>
          <a:p>
            <a:r>
              <a:rPr lang="en-US" dirty="0"/>
              <a:t>Open source software that allows anonymous communication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Think of it as an encrypted internet overtop of the regular internet</a:t>
            </a:r>
          </a:p>
          <a:p>
            <a:endParaRPr lang="en-US" dirty="0"/>
          </a:p>
          <a:p>
            <a:r>
              <a:rPr lang="en-US" dirty="0"/>
              <a:t>Many people/organizations run Tor nodes (relays) which act as routers for network traffic to flow through the Tor network</a:t>
            </a:r>
          </a:p>
          <a:p>
            <a:endParaRPr lang="en-US" dirty="0"/>
          </a:p>
          <a:p>
            <a:r>
              <a:rPr lang="en-US" dirty="0"/>
              <a:t>Idea originally developed by the </a:t>
            </a:r>
            <a:r>
              <a:rPr lang="en-US"/>
              <a:t>Naval Research Lab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Encryption is performed in the application layer</a:t>
            </a:r>
          </a:p>
          <a:p>
            <a:r>
              <a:rPr lang="en-US" dirty="0"/>
              <a:t>A circuit is build to sent the data from you to the destination</a:t>
            </a:r>
          </a:p>
          <a:p>
            <a:r>
              <a:rPr lang="en-US" dirty="0"/>
              <a:t>All data, including the destination IP address is encrypted multiple times and send  to a random Tor node for the next hop. </a:t>
            </a:r>
          </a:p>
          <a:p>
            <a:r>
              <a:rPr lang="en-US" dirty="0"/>
              <a:t>Each relay node decrypts a layer of encryption to find the next hop</a:t>
            </a:r>
          </a:p>
          <a:p>
            <a:r>
              <a:rPr lang="en-US" dirty="0"/>
              <a:t>Final relay node decrypts the traffic and sends the original data, yet that relay node doesn’t know the source address</a:t>
            </a:r>
          </a:p>
          <a:p>
            <a:r>
              <a:rPr lang="en-US" dirty="0"/>
              <a:t>As you can imagine this is </a:t>
            </a:r>
            <a:r>
              <a:rPr lang="en-US" dirty="0" err="1"/>
              <a:t>slooooooow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https://</a:t>
            </a:r>
            <a:r>
              <a:rPr lang="en-US" sz="2400" dirty="0" err="1"/>
              <a:t>www.torproject.org</a:t>
            </a:r>
            <a:r>
              <a:rPr lang="en-US" sz="2400" dirty="0"/>
              <a:t>/about/</a:t>
            </a:r>
            <a:r>
              <a:rPr lang="en-US" sz="2400" dirty="0" err="1"/>
              <a:t>overview.html.en</a:t>
            </a:r>
            <a:endParaRPr lang="en-US" sz="2400" dirty="0"/>
          </a:p>
        </p:txBody>
      </p:sp>
      <p:pic>
        <p:nvPicPr>
          <p:cNvPr id="4" name="Content Placeholder 3" descr="Tor-onion-networ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1" r="-7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the encrypted Tor network ends and is decrypted into regular traffic to access non-Tor resources on the regular internet</a:t>
            </a:r>
          </a:p>
          <a:p>
            <a:r>
              <a:rPr lang="en-US" dirty="0"/>
              <a:t>“The last mile of Tor”</a:t>
            </a:r>
          </a:p>
        </p:txBody>
      </p:sp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Tor Exit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many public lists of Tor Exit Nodes so it’s easy to add these to blocking systems (firewalls, IPS, </a:t>
            </a:r>
            <a:r>
              <a:rPr lang="en-US" dirty="0" err="1"/>
              <a:t>etc</a:t>
            </a:r>
            <a:r>
              <a:rPr lang="en-US" dirty="0"/>
              <a:t>) to effectively block anyone using Tor from accessing you.</a:t>
            </a:r>
          </a:p>
          <a:p>
            <a:r>
              <a:rPr lang="en-US" dirty="0"/>
              <a:t>Since some Tor exit nodes can come and go you need to update your blocking list frequently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https://check.torproject.org/cgi-bin/TorBulkExitList.py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https://check.torproject.org/cgi-bin/TorBulkExitList.py?ip=8.8.8.8&amp;port</a:t>
            </a:r>
            <a:r>
              <a:rPr lang="en-US" dirty="0"/>
              <a:t>=</a:t>
            </a:r>
          </a:p>
          <a:p>
            <a:r>
              <a:rPr lang="en-US" dirty="0">
                <a:hlinkClick r:id="rId4"/>
              </a:rPr>
              <a:t>https://check.torproject.org/exit-addresses</a:t>
            </a:r>
            <a:endParaRPr lang="en-US" dirty="0"/>
          </a:p>
          <a:p>
            <a:r>
              <a:rPr lang="en-US" dirty="0">
                <a:hlinkClick r:id="rId5"/>
              </a:rPr>
              <a:t>https://torstatus.blutmagie.de/</a:t>
            </a:r>
            <a:endParaRPr lang="en-US" dirty="0"/>
          </a:p>
          <a:p>
            <a:endParaRPr lang="en-US" dirty="0"/>
          </a:p>
          <a:p>
            <a:r>
              <a:rPr lang="en-US" dirty="0"/>
              <a:t>Scripting might be useful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systems that reside entirely in Tor so no exit nodes are used to access, the entire connection is encrypted and not easily traceable.  </a:t>
            </a:r>
          </a:p>
          <a:p>
            <a:r>
              <a:rPr lang="en-US" dirty="0"/>
              <a:t>Access with the .onion top level domain</a:t>
            </a:r>
          </a:p>
          <a:p>
            <a:pPr lvl="1"/>
            <a:r>
              <a:rPr lang="en-US" dirty="0"/>
              <a:t>Ex: http://silkroad6ownowfk.onion</a:t>
            </a:r>
          </a:p>
          <a:p>
            <a:r>
              <a:rPr lang="en-US" dirty="0"/>
              <a:t>Makes where the servers that host these services very hard to find</a:t>
            </a:r>
          </a:p>
          <a:p>
            <a:r>
              <a:rPr lang="en-US" dirty="0"/>
              <a:t>Popular with illicit goods/services for sale.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way to access the web via Tor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www.torproject.org</a:t>
            </a:r>
            <a:r>
              <a:rPr lang="en-US" dirty="0"/>
              <a:t>/projects/</a:t>
            </a:r>
            <a:r>
              <a:rPr lang="en-US"/>
              <a:t>torbrowser.html.en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11-26 at 10.21.5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5" r="-39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11-26 at 10.22.5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7" b="-1977"/>
          <a:stretch>
            <a:fillRect/>
          </a:stretch>
        </p:blipFill>
        <p:spPr>
          <a:xfrm>
            <a:off x="95183" y="274638"/>
            <a:ext cx="9048817" cy="5700755"/>
          </a:xfr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Sniffing</a:t>
            </a:r>
          </a:p>
        </p:txBody>
      </p:sp>
      <p:pic>
        <p:nvPicPr>
          <p:cNvPr id="4" name="Content Placeholder 3" descr="Screen Shot 2015-08-10 at 2.59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54" b="-8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68693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 in Kali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/>
                <a:cs typeface="Consolas"/>
              </a:rPr>
              <a:t>apt-get install tor</a:t>
            </a:r>
          </a:p>
          <a:p>
            <a:r>
              <a:rPr lang="en-US" dirty="0">
                <a:latin typeface="Consolas"/>
                <a:cs typeface="Consolas"/>
              </a:rPr>
              <a:t>apt-get install </a:t>
            </a:r>
            <a:r>
              <a:rPr lang="en-US" dirty="0" err="1">
                <a:latin typeface="Consolas"/>
                <a:cs typeface="Consolas"/>
              </a:rPr>
              <a:t>deb.torproject.org-keyring</a:t>
            </a:r>
            <a:endParaRPr lang="en-US" dirty="0">
              <a:latin typeface="Consolas"/>
              <a:cs typeface="Consolas"/>
            </a:endParaRP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Edit /</a:t>
            </a:r>
            <a:r>
              <a:rPr lang="en-US" dirty="0" err="1">
                <a:latin typeface="Consolas"/>
                <a:cs typeface="Consolas"/>
              </a:rPr>
              <a:t>etc</a:t>
            </a:r>
            <a:r>
              <a:rPr lang="en-US" dirty="0">
                <a:latin typeface="Consolas"/>
                <a:cs typeface="Consolas"/>
              </a:rPr>
              <a:t>/tor/</a:t>
            </a:r>
            <a:r>
              <a:rPr lang="en-US" dirty="0" err="1">
                <a:latin typeface="Consolas"/>
                <a:cs typeface="Consolas"/>
              </a:rPr>
              <a:t>torrc</a:t>
            </a:r>
            <a:r>
              <a:rPr lang="en-US" dirty="0">
                <a:latin typeface="Consolas"/>
                <a:cs typeface="Consolas"/>
              </a:rPr>
              <a:t> as needed to configure SOCKS proxy, password, control port, etc.</a:t>
            </a:r>
          </a:p>
          <a:p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Turn a Raspberry Pi into a Tor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Take a Raspberry Pi and a wireless NIC that supports monitor mode</a:t>
            </a:r>
          </a:p>
          <a:p>
            <a:r>
              <a:rPr lang="en-US" dirty="0"/>
              <a:t>Tons of tutorials for this</a:t>
            </a:r>
          </a:p>
          <a:p>
            <a:r>
              <a:rPr lang="en-US" dirty="0">
                <a:hlinkClick r:id="rId2"/>
              </a:rPr>
              <a:t>https://learn.adafruit.com/onion-pi/overview</a:t>
            </a:r>
            <a:endParaRPr lang="en-US" dirty="0"/>
          </a:p>
          <a:p>
            <a:r>
              <a:rPr lang="en-US" dirty="0">
                <a:hlinkClick r:id="rId3"/>
              </a:rPr>
              <a:t>https://makezine.com/projects/browse-anonymously-with-a-diy-raspberry-pi-vpntor-router/</a:t>
            </a:r>
            <a:endParaRPr lang="en-US" dirty="0"/>
          </a:p>
          <a:p>
            <a:r>
              <a:rPr lang="en-US" dirty="0">
                <a:hlinkClick r:id="rId4"/>
              </a:rPr>
              <a:t>http://www.instructables.com/id/Raspberry-Pi-Tor-relay/</a:t>
            </a:r>
            <a:endParaRPr lang="en-US" dirty="0"/>
          </a:p>
          <a:p>
            <a:r>
              <a:rPr lang="en-US" dirty="0">
                <a:hlinkClick r:id="rId5"/>
              </a:rPr>
              <a:t>http://www.techradar.com/how-to/computing/how-to-use-a-raspberry-pi-to-browse-anonymously-1305789</a:t>
            </a:r>
            <a:endParaRPr lang="en-US" dirty="0"/>
          </a:p>
          <a:p>
            <a:r>
              <a:rPr lang="en-US" dirty="0">
                <a:hlinkClick r:id="rId6"/>
              </a:rPr>
              <a:t>https://www.raspberrypi.org/blog/onion-pi-tor-proxy/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using a wireless NIC on one end don’t forget to give your SSID a neat name like “FBI Mobile Surveillance Van 39”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of Tor can be detected through traffic analysis</a:t>
            </a:r>
          </a:p>
          <a:p>
            <a:pPr lvl="1"/>
            <a:r>
              <a:rPr lang="en-US" dirty="0"/>
              <a:t>This is how Silk Road’s Dread Pirate Scott was discovered</a:t>
            </a:r>
          </a:p>
          <a:p>
            <a:r>
              <a:rPr lang="en-US" dirty="0"/>
              <a:t>Rogue tor exit nodes can capture your data in transit</a:t>
            </a:r>
          </a:p>
          <a:p>
            <a:r>
              <a:rPr lang="en-US" dirty="0"/>
              <a:t>Rogue tor relay and exit nodes</a:t>
            </a:r>
          </a:p>
          <a:p>
            <a:r>
              <a:rPr lang="en-US" dirty="0"/>
              <a:t>Circuit Fingerprinting - </a:t>
            </a:r>
            <a:r>
              <a:rPr lang="en-US" dirty="0">
                <a:hlinkClick r:id="rId2"/>
              </a:rPr>
              <a:t>https://www.usenix.org/system/files/conference/usenixsecurity15/sec15-paper-kwon.pdf</a:t>
            </a:r>
            <a:endParaRPr lang="en-US" dirty="0"/>
          </a:p>
          <a:p>
            <a:r>
              <a:rPr lang="en-US" dirty="0"/>
              <a:t>Super secret -5days used by NSA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#5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/>
              <a:t>You’re a SOC analyst working for a large organization.  Someone in your organization alerted you to a suspect executable on their computer that they did not recognize and they have sent it to you for further analysis.</a:t>
            </a:r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dirty="0"/>
              <a:t>Analyze the packet capture and determine what it is doing, and if the  suspect executable is malicious or not. </a:t>
            </a:r>
          </a:p>
        </p:txBody>
      </p:sp>
    </p:spTree>
    <p:extLst>
      <p:ext uri="{BB962C8B-B14F-4D97-AF65-F5344CB8AC3E}">
        <p14:creationId xmlns:p14="http://schemas.microsoft.com/office/powerpoint/2010/main" val="214771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Ports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924050"/>
            <a:ext cx="5448300" cy="4152900"/>
          </a:xfrm>
        </p:spPr>
      </p:pic>
    </p:spTree>
    <p:extLst>
      <p:ext uri="{BB962C8B-B14F-4D97-AF65-F5344CB8AC3E}">
        <p14:creationId xmlns:p14="http://schemas.microsoft.com/office/powerpoint/2010/main" val="68956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monitor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Typically done at the border (looking for bad coming in/out)</a:t>
            </a:r>
          </a:p>
          <a:p>
            <a:pPr marL="822960" lvl="2" indent="-457200">
              <a:buFont typeface="Arial" charset="0"/>
              <a:buChar char="•"/>
            </a:pPr>
            <a:r>
              <a:rPr lang="en-US" sz="2800" dirty="0"/>
              <a:t>This misses that East-West traffic </a:t>
            </a:r>
          </a:p>
          <a:p>
            <a:pPr marL="822960" lvl="2" indent="-457200">
              <a:buFont typeface="Arial" charset="0"/>
              <a:buChar char="•"/>
            </a:pPr>
            <a:r>
              <a:rPr lang="en-US" sz="2800" dirty="0"/>
              <a:t>(stuff that stays internal to your network)</a:t>
            </a:r>
          </a:p>
          <a:p>
            <a:pPr marL="822960" lvl="2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More visibility the further you push monitoring down but costs go WAY up</a:t>
            </a:r>
          </a:p>
          <a:p>
            <a:pPr marL="822960" lvl="2" indent="-457200">
              <a:buFont typeface="Arial" charset="0"/>
              <a:buChar char="•"/>
            </a:pPr>
            <a:r>
              <a:rPr lang="en-US" sz="2800" dirty="0"/>
              <a:t>Can also move monitoring gear as needed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497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monitor a VM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do it inside the VM or on your host system</a:t>
            </a:r>
          </a:p>
          <a:p>
            <a:endParaRPr lang="en-US" sz="3200" dirty="0"/>
          </a:p>
          <a:p>
            <a:r>
              <a:rPr lang="en-US" sz="3200" dirty="0"/>
              <a:t>If using the host system I would use filters (”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host </a:t>
            </a:r>
            <a:r>
              <a:rPr lang="en-US" sz="3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vm.ip</a:t>
            </a:r>
            <a:r>
              <a:rPr lang="en-US" sz="3200" dirty="0"/>
              <a:t>”) so you’re only recording traffic to/from that VM and not other VMs or your host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981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63" y="0"/>
            <a:ext cx="5629505" cy="6858000"/>
          </a:xfrm>
        </p:spPr>
      </p:pic>
    </p:spTree>
    <p:extLst>
      <p:ext uri="{BB962C8B-B14F-4D97-AF65-F5344CB8AC3E}">
        <p14:creationId xmlns:p14="http://schemas.microsoft.com/office/powerpoint/2010/main" val="106357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– Address Resolution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Networking protocol for determining network host’s hardware address (Link Layer) when only it’s IP address (Network Layer) is known.</a:t>
            </a:r>
          </a:p>
          <a:p>
            <a:r>
              <a:rPr lang="en-US" sz="3200" dirty="0"/>
              <a:t>Request (who has) specifies the IP of a host who’s MAC </a:t>
            </a:r>
            <a:r>
              <a:rPr lang="en-US" sz="3200" dirty="0" err="1"/>
              <a:t>addr</a:t>
            </a:r>
            <a:r>
              <a:rPr lang="en-US" sz="3200" dirty="0"/>
              <a:t> we want</a:t>
            </a:r>
          </a:p>
          <a:p>
            <a:r>
              <a:rPr lang="en-US" sz="3200" dirty="0"/>
              <a:t>Reply (is at) is the answer a host should send specifying the MAC address associated to that IP </a:t>
            </a:r>
            <a:r>
              <a:rPr lang="en-US" sz="3200" dirty="0" err="1"/>
              <a:t>addr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6847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Spoofing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man in the middle (MITM) attack</a:t>
            </a:r>
          </a:p>
          <a:p>
            <a:r>
              <a:rPr lang="en-US" sz="3200" dirty="0"/>
              <a:t>ARP Cache Poisoning </a:t>
            </a:r>
          </a:p>
          <a:p>
            <a:pPr lvl="1"/>
            <a:r>
              <a:rPr lang="en-US" sz="3200" dirty="0"/>
              <a:t>Send a forged gratuitous ARP reply</a:t>
            </a:r>
          </a:p>
          <a:p>
            <a:pPr lvl="1"/>
            <a:r>
              <a:rPr lang="en-US" sz="3200" dirty="0"/>
              <a:t>Cache is stateless so forged ARP reply is used</a:t>
            </a:r>
          </a:p>
          <a:p>
            <a:r>
              <a:rPr lang="en-US" sz="3200" dirty="0"/>
              <a:t>Attacker receives traffic</a:t>
            </a:r>
          </a:p>
          <a:p>
            <a:pPr lvl="1"/>
            <a:r>
              <a:rPr lang="en-US" sz="3200" dirty="0"/>
              <a:t>Keeps a copy and forwards on to the actual host</a:t>
            </a:r>
          </a:p>
        </p:txBody>
      </p:sp>
    </p:spTree>
    <p:extLst>
      <p:ext uri="{BB962C8B-B14F-4D97-AF65-F5344CB8AC3E}">
        <p14:creationId xmlns:p14="http://schemas.microsoft.com/office/powerpoint/2010/main" val="343805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Tools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8850"/>
            <a:ext cx="7620000" cy="3543300"/>
          </a:xfrm>
        </p:spPr>
      </p:pic>
    </p:spTree>
    <p:extLst>
      <p:ext uri="{BB962C8B-B14F-4D97-AF65-F5344CB8AC3E}">
        <p14:creationId xmlns:p14="http://schemas.microsoft.com/office/powerpoint/2010/main" val="212540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Spoofing</a:t>
            </a:r>
          </a:p>
        </p:txBody>
      </p:sp>
      <p:pic>
        <p:nvPicPr>
          <p:cNvPr id="4" name="Content Placeholder 3" descr="Screen Shot 2015-08-10 at 8.39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0" b="-24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008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Flooding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 table is a fixed size</a:t>
            </a:r>
          </a:p>
          <a:p>
            <a:r>
              <a:rPr lang="en-US" sz="3200" dirty="0"/>
              <a:t>Attacker floods network/switch with forged MAC address requests</a:t>
            </a:r>
          </a:p>
          <a:p>
            <a:r>
              <a:rPr lang="en-US" sz="3200" dirty="0"/>
              <a:t>Switch enters a Hub-like mode</a:t>
            </a:r>
          </a:p>
          <a:p>
            <a:r>
              <a:rPr lang="en-US" sz="3200" dirty="0"/>
              <a:t>Traffic now forwarded to all ports</a:t>
            </a:r>
          </a:p>
          <a:p>
            <a:r>
              <a:rPr lang="en-US" sz="3200" dirty="0"/>
              <a:t>Boom - Sniff the traffic</a:t>
            </a:r>
          </a:p>
        </p:txBody>
      </p:sp>
    </p:spTree>
    <p:extLst>
      <p:ext uri="{BB962C8B-B14F-4D97-AF65-F5344CB8AC3E}">
        <p14:creationId xmlns:p14="http://schemas.microsoft.com/office/powerpoint/2010/main" val="119845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Cloning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Attacker changes their MAC address to be the same as the victim’s</a:t>
            </a:r>
          </a:p>
          <a:p>
            <a:r>
              <a:rPr lang="en-US" sz="3200" dirty="0"/>
              <a:t>Unix:</a:t>
            </a:r>
          </a:p>
          <a:p>
            <a:pPr lvl="1"/>
            <a:r>
              <a:rPr lang="en-US" sz="3200" dirty="0" err="1"/>
              <a:t>ifconfig</a:t>
            </a:r>
            <a:r>
              <a:rPr lang="en-US" sz="3200" dirty="0"/>
              <a:t> eth0 down</a:t>
            </a:r>
          </a:p>
          <a:p>
            <a:pPr lvl="1"/>
            <a:r>
              <a:rPr lang="en-US" sz="3200" dirty="0" err="1"/>
              <a:t>ifconfig</a:t>
            </a:r>
            <a:r>
              <a:rPr lang="en-US" sz="3200" dirty="0"/>
              <a:t> eth0 </a:t>
            </a:r>
            <a:r>
              <a:rPr lang="en-US" sz="3200" dirty="0" err="1"/>
              <a:t>hw</a:t>
            </a:r>
            <a:r>
              <a:rPr lang="en-US" sz="3200" dirty="0"/>
              <a:t> ether </a:t>
            </a:r>
            <a:r>
              <a:rPr lang="en-US" sz="3200" dirty="0" err="1"/>
              <a:t>xx:xx:xx:xx:xx:xx</a:t>
            </a:r>
            <a:endParaRPr lang="en-US" sz="3200" dirty="0"/>
          </a:p>
          <a:p>
            <a:pPr lvl="1"/>
            <a:r>
              <a:rPr lang="en-US" sz="3200" dirty="0" err="1"/>
              <a:t>ifconfig</a:t>
            </a:r>
            <a:r>
              <a:rPr lang="en-US" sz="3200" dirty="0"/>
              <a:t> eth0 up</a:t>
            </a:r>
          </a:p>
          <a:p>
            <a:r>
              <a:rPr lang="en-US" sz="3200" dirty="0"/>
              <a:t>Windows: Via Device Manger</a:t>
            </a:r>
          </a:p>
          <a:p>
            <a:r>
              <a:rPr lang="en-US" sz="3200" dirty="0"/>
              <a:t>Traffic sent to both hosts</a:t>
            </a:r>
          </a:p>
        </p:txBody>
      </p:sp>
    </p:spTree>
    <p:extLst>
      <p:ext uri="{BB962C8B-B14F-4D97-AF65-F5344CB8AC3E}">
        <p14:creationId xmlns:p14="http://schemas.microsoft.com/office/powerpoint/2010/main" val="2850810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Screen Shot 2015-08-10 at 9.21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13" r="-11013"/>
          <a:stretch>
            <a:fillRect/>
          </a:stretch>
        </p:blipFill>
        <p:spPr>
          <a:xfrm>
            <a:off x="-580067" y="644508"/>
            <a:ext cx="9724067" cy="61261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C14F3C-10E8-4D4E-9353-166477FB9DDA}"/>
              </a:ext>
            </a:extLst>
          </p:cNvPr>
          <p:cNvSpPr txBox="1"/>
          <p:nvPr/>
        </p:nvSpPr>
        <p:spPr>
          <a:xfrm>
            <a:off x="2104814" y="100519"/>
            <a:ext cx="613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00DEADBEEF00</a:t>
            </a:r>
            <a:r>
              <a:rPr lang="en-US" sz="2800" dirty="0"/>
              <a:t> Anyone?</a:t>
            </a:r>
          </a:p>
        </p:txBody>
      </p:sp>
    </p:spTree>
    <p:extLst>
      <p:ext uri="{BB962C8B-B14F-4D97-AF65-F5344CB8AC3E}">
        <p14:creationId xmlns:p14="http://schemas.microsoft.com/office/powerpoint/2010/main" val="229494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commercial products</a:t>
            </a:r>
          </a:p>
          <a:p>
            <a:pPr lvl="1"/>
            <a:r>
              <a:rPr lang="en-US" dirty="0" err="1"/>
              <a:t>Gigamon</a:t>
            </a:r>
            <a:r>
              <a:rPr lang="en-US" dirty="0"/>
              <a:t> ($$$$$)</a:t>
            </a:r>
          </a:p>
          <a:p>
            <a:pPr lvl="1"/>
            <a:r>
              <a:rPr lang="en-US" dirty="0"/>
              <a:t>Net-Optics ($$$)</a:t>
            </a:r>
          </a:p>
          <a:p>
            <a:r>
              <a:rPr lang="en-US" dirty="0"/>
              <a:t>Throwing Star tap (</a:t>
            </a:r>
            <a:r>
              <a:rPr lang="en-US" u="sng" baseline="30000" dirty="0">
                <a:hlinkClick r:id="rId2"/>
              </a:rPr>
              <a:t>http://greatscottgadgets.com/throwingstar/</a:t>
            </a:r>
            <a:r>
              <a:rPr lang="en-US" dirty="0">
                <a:hlinkClick r:id="rId2"/>
              </a:rPr>
              <a:t>)</a:t>
            </a:r>
          </a:p>
          <a:p>
            <a:r>
              <a:rPr lang="en-US" u="sng" baseline="30000" dirty="0">
                <a:hlinkClick r:id="rId3"/>
              </a:rPr>
              <a:t>http://www.instructables.com/id/Make-a-Passive-Network-Tap/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8571A-5D24-774F-B550-C8B072E36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11" y="114078"/>
            <a:ext cx="3121489" cy="2399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FE7D4-F4AE-2347-852E-095D2B614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" y="4068566"/>
            <a:ext cx="4221152" cy="2008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11786-3206-564B-B044-D837CDD03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46" y="3710397"/>
            <a:ext cx="5405490" cy="30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4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tcpdump</a:t>
            </a:r>
            <a:r>
              <a:rPr lang="en-US" sz="3200" dirty="0"/>
              <a:t> is for traffic capture</a:t>
            </a:r>
          </a:p>
          <a:p>
            <a:endParaRPr lang="en-US" sz="3200" dirty="0"/>
          </a:p>
          <a:p>
            <a:r>
              <a:rPr lang="en-US" sz="3200" dirty="0" err="1"/>
              <a:t>ngrep</a:t>
            </a:r>
            <a:r>
              <a:rPr lang="en-US" sz="3200" dirty="0"/>
              <a:t> and snort are for searching</a:t>
            </a:r>
          </a:p>
          <a:p>
            <a:endParaRPr lang="en-US" sz="3200" dirty="0"/>
          </a:p>
          <a:p>
            <a:r>
              <a:rPr lang="en-US" sz="3200" dirty="0" err="1"/>
              <a:t>Wireshark</a:t>
            </a:r>
            <a:r>
              <a:rPr lang="en-US" sz="3200" dirty="0"/>
              <a:t> will do both (with some caveats)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980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grep connected to </a:t>
            </a:r>
            <a:r>
              <a:rPr lang="en-US" sz="3200" dirty="0" err="1"/>
              <a:t>pcap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allows </a:t>
            </a:r>
            <a:r>
              <a:rPr lang="en-US" sz="3200" dirty="0" err="1"/>
              <a:t>grep-ing</a:t>
            </a:r>
            <a:r>
              <a:rPr lang="en-US" sz="3200" dirty="0"/>
              <a:t> of network traffic visible through </a:t>
            </a:r>
            <a:r>
              <a:rPr lang="en-US" sz="3200" dirty="0" err="1"/>
              <a:t>pcap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48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ettercap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Suite of tools for MITM attacks</a:t>
            </a:r>
          </a:p>
          <a:p>
            <a:r>
              <a:rPr lang="en-US" sz="3200" dirty="0"/>
              <a:t>Allows </a:t>
            </a:r>
            <a:r>
              <a:rPr lang="en-US" sz="3200" dirty="0" err="1"/>
              <a:t>ARPspoofing</a:t>
            </a:r>
            <a:r>
              <a:rPr lang="en-US" sz="3200" dirty="0"/>
              <a:t> and poisoning</a:t>
            </a:r>
          </a:p>
          <a:p>
            <a:r>
              <a:rPr lang="en-US" sz="3200" dirty="0"/>
              <a:t>Supports some data capture/modification in flight</a:t>
            </a:r>
          </a:p>
          <a:p>
            <a:r>
              <a:rPr lang="en-US" sz="3200" dirty="0"/>
              <a:t>Ability to add filters and plugins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7816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ettercap_ss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52" r="-40052"/>
          <a:stretch>
            <a:fillRect/>
          </a:stretch>
        </p:blipFill>
        <p:spPr>
          <a:xfrm>
            <a:off x="-688725" y="274638"/>
            <a:ext cx="9860138" cy="6211887"/>
          </a:xfrm>
        </p:spPr>
      </p:pic>
    </p:spTree>
    <p:extLst>
      <p:ext uri="{BB962C8B-B14F-4D97-AF65-F5344CB8AC3E}">
        <p14:creationId xmlns:p14="http://schemas.microsoft.com/office/powerpoint/2010/main" val="3557734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&lt;interface&gt; (Listen on ”interface”)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interface = network card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eth0 (Listen on eth0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inferface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this is pretty typical for Linux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any (Listen on all interfaces)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-D (Show all available interfaces)</a:t>
            </a:r>
          </a:p>
        </p:txBody>
      </p:sp>
    </p:spTree>
    <p:extLst>
      <p:ext uri="{BB962C8B-B14F-4D97-AF65-F5344CB8AC3E}">
        <p14:creationId xmlns:p14="http://schemas.microsoft.com/office/powerpoint/2010/main" val="116209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Internet is a Series of Tubes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557"/>
            <a:ext cx="7620000" cy="4800600"/>
          </a:xfrm>
        </p:spPr>
        <p:txBody>
          <a:bodyPr>
            <a:normAutofit/>
          </a:bodyPr>
          <a:lstStyle/>
          <a:p>
            <a:r>
              <a:rPr lang="en-US" sz="2800" dirty="0"/>
              <a:t>The content of the Internet is packets of data</a:t>
            </a:r>
          </a:p>
          <a:p>
            <a:r>
              <a:rPr lang="en-US" sz="2800" dirty="0"/>
              <a:t>Most of it is TCP, then UDP, and finally some ICMP</a:t>
            </a:r>
          </a:p>
          <a:p>
            <a:r>
              <a:rPr lang="en-US" sz="2800" dirty="0"/>
              <a:t>These are all encapsulated in IP</a:t>
            </a:r>
          </a:p>
          <a:p>
            <a:endParaRPr lang="en-US" sz="2800" dirty="0"/>
          </a:p>
          <a:p>
            <a:r>
              <a:rPr lang="en-US" sz="2800" dirty="0"/>
              <a:t>If you haven’t had a lot of exposure to the core of TCP/IP and network </a:t>
            </a:r>
            <a:r>
              <a:rPr lang="en-US" sz="2800" b="1" dirty="0"/>
              <a:t>PLEASE</a:t>
            </a:r>
            <a:r>
              <a:rPr lang="en-US" sz="2800" dirty="0"/>
              <a:t> read the </a:t>
            </a:r>
            <a:r>
              <a:rPr lang="en-US" sz="2800" b="1" i="1" dirty="0"/>
              <a:t>Networking Primer </a:t>
            </a:r>
            <a:r>
              <a:rPr lang="en-US" sz="2800" dirty="0"/>
              <a:t>to build that knowledge</a:t>
            </a:r>
          </a:p>
          <a:p>
            <a:pPr lvl="1"/>
            <a:r>
              <a:rPr lang="en-US" sz="2800" b="1" i="1" dirty="0"/>
              <a:t>This is the #1 skill I see lacking in students and job applicants</a:t>
            </a:r>
          </a:p>
        </p:txBody>
      </p:sp>
    </p:spTree>
    <p:extLst>
      <p:ext uri="{BB962C8B-B14F-4D97-AF65-F5344CB8AC3E}">
        <p14:creationId xmlns:p14="http://schemas.microsoft.com/office/powerpoint/2010/main" val="3175898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tcpdump</a:t>
            </a:r>
            <a:r>
              <a:rPr lang="en-US" dirty="0"/>
              <a:t> via </a:t>
            </a:r>
            <a:r>
              <a:rPr lang="en-US" dirty="0" err="1"/>
              <a:t>sudo</a:t>
            </a:r>
            <a:r>
              <a:rPr lang="en-US" dirty="0"/>
              <a:t>/as root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ym typeface="Wingdings"/>
              </a:rPr>
              <a:t></a:t>
            </a:r>
          </a:p>
          <a:p>
            <a:pPr marL="114300" indent="0">
              <a:buNone/>
            </a:pPr>
            <a:endParaRPr lang="en-US" dirty="0">
              <a:sym typeface="Wingdings"/>
            </a:endParaRPr>
          </a:p>
          <a:p>
            <a:pPr marL="114300" indent="0">
              <a:buNone/>
            </a:pPr>
            <a:endParaRPr lang="en-US" dirty="0">
              <a:sym typeface="Wingdings"/>
            </a:endParaRPr>
          </a:p>
          <a:p>
            <a:pPr marL="114300" indent="0">
              <a:buNone/>
            </a:pPr>
            <a:endParaRPr lang="en-US" dirty="0">
              <a:sym typeface="Wingdings"/>
            </a:endParaRPr>
          </a:p>
          <a:p>
            <a:pPr marL="114300" indent="0">
              <a:buNone/>
            </a:pPr>
            <a:endParaRPr lang="en-US" dirty="0">
              <a:sym typeface="Wingdings"/>
            </a:endParaRPr>
          </a:p>
          <a:p>
            <a:pPr marL="114300" indent="0">
              <a:buNone/>
            </a:pPr>
            <a:r>
              <a:rPr lang="en-US" dirty="0">
                <a:sym typeface="Wingdings"/>
              </a:rPr>
              <a:t>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24379"/>
            <a:ext cx="7743826" cy="101885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4434118"/>
            <a:ext cx="7743826" cy="14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6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If you’re using </a:t>
            </a:r>
            <a:r>
              <a:rPr lang="en-US" dirty="0" err="1"/>
              <a:t>VMWware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400" dirty="0"/>
              <a:t>VMWare will ask you to authentication when your VM attempts to put its network adapter into promiscuous mode (</a:t>
            </a:r>
            <a:r>
              <a:rPr lang="en-US" sz="2400" dirty="0" err="1"/>
              <a:t>tcpdump</a:t>
            </a:r>
            <a:r>
              <a:rPr lang="en-US" sz="2400" dirty="0"/>
              <a:t>, Wireshark,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  <a:br>
              <a:rPr lang="en-US" sz="2400" dirty="0"/>
            </a:b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2966966"/>
            <a:ext cx="5727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5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-D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8" y="1643063"/>
            <a:ext cx="8138483" cy="2308225"/>
          </a:xfrm>
        </p:spPr>
      </p:pic>
    </p:spTree>
    <p:extLst>
      <p:ext uri="{BB962C8B-B14F-4D97-AF65-F5344CB8AC3E}">
        <p14:creationId xmlns:p14="http://schemas.microsoft.com/office/powerpoint/2010/main" val="294186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-n (Don’t resolve hostnames)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(Don’t resolve host or port names)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Can make reading packets easier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-X (Show packet in hex and ASCII)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-XX (same as above +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ethernet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header)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 (Give human-readable timestamps)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-v, 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vvv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(Verbosity levels)</a:t>
            </a:r>
          </a:p>
          <a:p>
            <a:pPr marL="11430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12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-s X (only get X number of bytes of the packet.)</a:t>
            </a:r>
          </a:p>
          <a:p>
            <a:pPr marL="11430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Use </a:t>
            </a:r>
            <a:r>
              <a:rPr lang="mr-IN" b="1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 0 to get the whole packet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-c X (only get X number of packets)</a:t>
            </a:r>
          </a:p>
          <a:p>
            <a:pPr marL="11430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05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tcpdump</a:t>
            </a:r>
            <a:r>
              <a:rPr lang="en-US" sz="4800" dirty="0"/>
              <a:t> Write </a:t>
            </a:r>
            <a:r>
              <a:rPr lang="en-US" sz="2800" dirty="0"/>
              <a:t>(record packet capture)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-w &lt;filename&gt; </a:t>
            </a:r>
            <a:r>
              <a:rPr lang="en-US" dirty="0"/>
              <a:t>(to save packet capture to disk)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Control-C</a:t>
            </a:r>
            <a:r>
              <a:rPr lang="en-US" dirty="0"/>
              <a:t> when you want to stop capture</a:t>
            </a:r>
          </a:p>
        </p:txBody>
      </p:sp>
      <p:pic>
        <p:nvPicPr>
          <p:cNvPr id="4" name="Picture 3" descr="../../Desktop/contro-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95064"/>
            <a:ext cx="8272463" cy="2034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4367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Read </a:t>
            </a:r>
            <a:r>
              <a:rPr lang="en-US" sz="2800" dirty="0"/>
              <a:t>(review packet capture)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-r &lt;filename&gt; </a:t>
            </a:r>
            <a:r>
              <a:rPr lang="en-US" dirty="0"/>
              <a:t>(to read packet capture and process with </a:t>
            </a:r>
            <a:r>
              <a:rPr lang="en-US" dirty="0" err="1"/>
              <a:t>tcpdump</a:t>
            </a:r>
            <a:r>
              <a:rPr lang="en-US" dirty="0"/>
              <a:t>)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../../Desktop/Screen%20Shot%202017-07-13%20at%207.46.33%20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157855"/>
            <a:ext cx="7358063" cy="2948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5842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Consolas" charset="0"/>
                <a:ea typeface="Consolas" charset="0"/>
                <a:cs typeface="Consolas" charset="0"/>
              </a:rPr>
              <a:t>tcpdump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40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4000" dirty="0" err="1">
                <a:latin typeface="Consolas" charset="0"/>
                <a:ea typeface="Consolas" charset="0"/>
                <a:cs typeface="Consolas" charset="0"/>
              </a:rPr>
              <a:t>nnX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40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r &lt;filename&gt;</a:t>
            </a:r>
            <a:endParaRPr lang="en-US" sz="4000" dirty="0"/>
          </a:p>
        </p:txBody>
      </p:sp>
      <p:pic>
        <p:nvPicPr>
          <p:cNvPr id="4" name="Content Placeholder 3" descr="../../Desktop/Screen%20Shot%202017-07-13%20at%207.46.59%20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7"/>
            <a:ext cx="7620000" cy="474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211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Protocol</a:t>
            </a:r>
          </a:p>
          <a:p>
            <a:pPr marL="2286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ether,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ip6,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udp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rarp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dirty="0"/>
              <a:t>Type</a:t>
            </a:r>
          </a:p>
          <a:p>
            <a:pPr marL="41148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host &lt;host&gt;</a:t>
            </a:r>
          </a:p>
          <a:p>
            <a:pPr marL="41148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net &lt;network&gt;</a:t>
            </a:r>
          </a:p>
          <a:p>
            <a:pPr marL="41148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port 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portnumber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41148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portrange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&lt;start-end&gt;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9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Direction</a:t>
            </a:r>
          </a:p>
          <a:p>
            <a:pPr marL="41148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(source IP/port)</a:t>
            </a:r>
          </a:p>
          <a:p>
            <a:pPr marL="114300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192.168.2.137</a:t>
            </a:r>
          </a:p>
          <a:p>
            <a:pPr marL="114300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port 22</a:t>
            </a:r>
          </a:p>
          <a:p>
            <a:pPr marL="41148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(destination IP/port)</a:t>
            </a:r>
          </a:p>
          <a:p>
            <a:pPr marL="114300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8.8.8.8</a:t>
            </a:r>
          </a:p>
          <a:p>
            <a:pPr marL="1143000" lvl="2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port 443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0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1 - 65535 </a:t>
            </a:r>
          </a:p>
          <a:p>
            <a:r>
              <a:rPr lang="en-US" sz="3200" dirty="0"/>
              <a:t>Way to hold conversations across different hosts/networks/</a:t>
            </a:r>
            <a:r>
              <a:rPr lang="en-US" sz="3200" dirty="0" err="1"/>
              <a:t>etc</a:t>
            </a:r>
            <a:endParaRPr lang="en-US" sz="3200" dirty="0"/>
          </a:p>
          <a:p>
            <a:r>
              <a:rPr lang="en-US" sz="3200" dirty="0"/>
              <a:t>IANA assigns most ports, but also “</a:t>
            </a:r>
            <a:r>
              <a:rPr lang="en-US" sz="3200" dirty="0" err="1"/>
              <a:t>defacto</a:t>
            </a:r>
            <a:r>
              <a:rPr lang="en-US" sz="3200" dirty="0"/>
              <a:t>”</a:t>
            </a:r>
          </a:p>
          <a:p>
            <a:r>
              <a:rPr lang="en-US" sz="3200" dirty="0"/>
              <a:t>21, 22, 25, 53, 80, 135, 443, 1433, 3306, 3389</a:t>
            </a:r>
          </a:p>
          <a:p>
            <a:pPr lvl="1"/>
            <a:r>
              <a:rPr lang="en-US" sz="3200" dirty="0"/>
              <a:t>What’s port 80?</a:t>
            </a:r>
          </a:p>
          <a:p>
            <a:pPr lvl="1"/>
            <a:r>
              <a:rPr lang="en-US" sz="3200" dirty="0"/>
              <a:t>What’s port 3389?</a:t>
            </a:r>
          </a:p>
          <a:p>
            <a:pPr lvl="1"/>
            <a:r>
              <a:rPr lang="en-US" sz="3200" dirty="0"/>
              <a:t>What’s port 3306?</a:t>
            </a:r>
          </a:p>
          <a:p>
            <a:pPr lvl="1"/>
            <a:r>
              <a:rPr lang="en-US" sz="3200" dirty="0"/>
              <a:t>What’s port 9200?</a:t>
            </a:r>
          </a:p>
        </p:txBody>
      </p:sp>
    </p:spTree>
    <p:extLst>
      <p:ext uri="{BB962C8B-B14F-4D97-AF65-F5344CB8AC3E}">
        <p14:creationId xmlns:p14="http://schemas.microsoft.com/office/powerpoint/2010/main" val="3684710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host 192.168.2.137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net 192.168.2.0/24</a:t>
            </a:r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port 22</a:t>
            </a:r>
          </a:p>
          <a:p>
            <a:pPr marL="11430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port 22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66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Combine all these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or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not</a:t>
            </a:r>
          </a:p>
          <a:p>
            <a:pPr marL="11430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dirty="0"/>
              <a:t>You can use brackets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for complex queries and single quotes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‘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Examples:</a:t>
            </a:r>
          </a:p>
          <a:p>
            <a:pPr marL="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tcpdump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–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nnX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tcp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192.168.2.137</a:t>
            </a:r>
          </a:p>
          <a:p>
            <a:pPr marL="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tcpdump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–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udp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and port 53</a:t>
            </a:r>
          </a:p>
          <a:p>
            <a:pPr marL="0" lvl="1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tcpdump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nnX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192.168.2.137 and not port 22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14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Complex query: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da-DK" dirty="0">
                <a:latin typeface="Consolas" charset="0"/>
                <a:ea typeface="Consolas" charset="0"/>
                <a:cs typeface="Consolas" charset="0"/>
              </a:rPr>
              <a:t>tcpdump 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da-DK" dirty="0" err="1">
                <a:latin typeface="Consolas" charset="0"/>
                <a:ea typeface="Consolas" charset="0"/>
                <a:cs typeface="Consolas" charset="0"/>
              </a:rPr>
              <a:t>nnX</a:t>
            </a:r>
            <a:r>
              <a:rPr lang="da-DK" dirty="0">
                <a:latin typeface="Consolas" charset="0"/>
                <a:ea typeface="Consolas" charset="0"/>
                <a:cs typeface="Consolas" charset="0"/>
              </a:rPr>
              <a:t> '</a:t>
            </a:r>
            <a:r>
              <a:rPr lang="da-DK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da-DK" dirty="0">
                <a:latin typeface="Consolas" charset="0"/>
                <a:ea typeface="Consolas" charset="0"/>
                <a:cs typeface="Consolas" charset="0"/>
              </a:rPr>
              <a:t> 192.168.2.137 and (</a:t>
            </a:r>
            <a:r>
              <a:rPr lang="da-DK" dirty="0" err="1">
                <a:latin typeface="Consolas" charset="0"/>
                <a:ea typeface="Consolas" charset="0"/>
                <a:cs typeface="Consolas" charset="0"/>
              </a:rPr>
              <a:t>dst</a:t>
            </a:r>
            <a:r>
              <a:rPr lang="da-DK" dirty="0">
                <a:latin typeface="Consolas" charset="0"/>
                <a:ea typeface="Consolas" charset="0"/>
                <a:cs typeface="Consolas" charset="0"/>
              </a:rPr>
              <a:t> port 22 or 443)'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0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tcpdump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host.ip</a:t>
            </a:r>
            <a:endParaRPr lang="en-US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Show all traffic to/from that host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tcpdump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host 192.168.2.137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90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much traffic?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8888"/>
            <a:ext cx="7277100" cy="436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11838"/>
            <a:ext cx="2832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24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limit that a 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tcpdump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host 192.168.2.137 and not port 22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Nothing happening, now try opening Firefox and viewing a webpage or try to ping a system from your Kali VM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09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8" y="957263"/>
            <a:ext cx="8151084" cy="4845050"/>
          </a:xfrm>
        </p:spPr>
      </p:pic>
    </p:spTree>
    <p:extLst>
      <p:ext uri="{BB962C8B-B14F-4D97-AF65-F5344CB8AC3E}">
        <p14:creationId xmlns:p14="http://schemas.microsoft.com/office/powerpoint/2010/main" val="1820285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7693"/>
            <a:ext cx="5165025" cy="1132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37" y="3535361"/>
            <a:ext cx="5155051" cy="9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94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With fast network connections comes the need for fast network cards and disks to keep up</a:t>
            </a:r>
          </a:p>
          <a:p>
            <a:endParaRPr lang="en-US" sz="3200" dirty="0"/>
          </a:p>
          <a:p>
            <a:r>
              <a:rPr lang="en-US" sz="3200" dirty="0"/>
              <a:t>Using a VM for packet capture is less than optimal.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9194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Exercise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tcpdump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nnX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c 1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icmp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What does this do?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373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0088"/>
            <a:ext cx="7620000" cy="4800600"/>
          </a:xfrm>
        </p:spPr>
        <p:txBody>
          <a:bodyPr>
            <a:noAutofit/>
          </a:bodyPr>
          <a:lstStyle/>
          <a:p>
            <a:r>
              <a:rPr lang="en-US" sz="3800" dirty="0"/>
              <a:t>Defensive security requires visibility</a:t>
            </a:r>
          </a:p>
          <a:p>
            <a:endParaRPr lang="en-US" sz="3800" dirty="0"/>
          </a:p>
          <a:p>
            <a:r>
              <a:rPr lang="en-US" sz="3800" dirty="0"/>
              <a:t>You can’t stop Bad </a:t>
            </a:r>
            <a:r>
              <a:rPr lang="en-US" sz="3800" dirty="0" err="1"/>
              <a:t>Things</a:t>
            </a:r>
            <a:r>
              <a:rPr lang="en-US" sz="3800" baseline="30000" dirty="0" err="1"/>
              <a:t>TM</a:t>
            </a:r>
            <a:r>
              <a:rPr lang="en-US" sz="3800" dirty="0"/>
              <a:t>  if you can’t see them</a:t>
            </a:r>
          </a:p>
          <a:p>
            <a:endParaRPr lang="en-US" sz="3800" dirty="0"/>
          </a:p>
          <a:p>
            <a:r>
              <a:rPr lang="en-US" sz="3800" dirty="0"/>
              <a:t>This means you need visibility on the network and on the host to Do It </a:t>
            </a:r>
            <a:r>
              <a:rPr lang="en-US" sz="3800" dirty="0" err="1"/>
              <a:t>Right</a:t>
            </a:r>
            <a:r>
              <a:rPr lang="en-US" sz="3800" baseline="30000" dirty="0" err="1"/>
              <a:t>TM</a:t>
            </a:r>
            <a:endParaRPr lang="en-US" sz="3800" baseline="30000" dirty="0"/>
          </a:p>
        </p:txBody>
      </p:sp>
    </p:spTree>
    <p:extLst>
      <p:ext uri="{BB962C8B-B14F-4D97-AF65-F5344CB8AC3E}">
        <p14:creationId xmlns:p14="http://schemas.microsoft.com/office/powerpoint/2010/main" val="3750204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ICMP Traffic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749550"/>
            <a:ext cx="7112000" cy="2501900"/>
          </a:xfrm>
        </p:spPr>
      </p:pic>
    </p:spTree>
    <p:extLst>
      <p:ext uri="{BB962C8B-B14F-4D97-AF65-F5344CB8AC3E}">
        <p14:creationId xmlns:p14="http://schemas.microsoft.com/office/powerpoint/2010/main" val="1360784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Exercise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tcpdump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eth0 -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nnX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-s 0 -w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goterps.pcap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host </a:t>
            </a:r>
            <a:r>
              <a:rPr lang="en-US" i="1" dirty="0" err="1">
                <a:latin typeface="Consolas" charset="0"/>
                <a:ea typeface="Consolas" charset="0"/>
                <a:cs typeface="Consolas" charset="0"/>
              </a:rPr>
              <a:t>kali.ip</a:t>
            </a:r>
            <a:r>
              <a:rPr lang="en-US" i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and port 443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Open a link like </a:t>
            </a:r>
            <a:r>
              <a:rPr lang="en-US" dirty="0">
                <a:hlinkClick r:id="rId2"/>
              </a:rPr>
              <a:t>https://www.umd.edu/contact-us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Control-C</a:t>
            </a:r>
            <a:r>
              <a:rPr lang="en-US" dirty="0"/>
              <a:t> to stop capture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(also on the class VM as “</a:t>
            </a:r>
            <a:r>
              <a:rPr lang="en-US" dirty="0" err="1"/>
              <a:t>goterps.pcap</a:t>
            </a:r>
            <a:r>
              <a:rPr lang="en-US" dirty="0"/>
              <a:t>”)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76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Exercise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Using  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tcpdump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nnX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-s 0 -r 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goterps.pcap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| less</a:t>
            </a:r>
          </a:p>
          <a:p>
            <a:pPr marL="0" indent="0">
              <a:buNone/>
            </a:pPr>
            <a:endParaRPr lang="en-US" sz="3200" dirty="0"/>
          </a:p>
          <a:p>
            <a:pPr indent="-342900"/>
            <a:r>
              <a:rPr lang="en-US" sz="3200" dirty="0"/>
              <a:t>What do you see? </a:t>
            </a:r>
          </a:p>
          <a:p>
            <a:pPr indent="-342900"/>
            <a:r>
              <a:rPr lang="en-US" sz="3200" dirty="0"/>
              <a:t>Can you see what URL was accessed?</a:t>
            </a:r>
          </a:p>
          <a:p>
            <a:pPr indent="-342900"/>
            <a:r>
              <a:rPr lang="en-US" sz="3200" dirty="0"/>
              <a:t>Where is </a:t>
            </a:r>
            <a:r>
              <a:rPr lang="en-US" sz="3200" dirty="0">
                <a:hlinkClick r:id="rId2"/>
              </a:rPr>
              <a:t>www.umd.edu</a:t>
            </a:r>
            <a:r>
              <a:rPr lang="en-US" sz="3200" dirty="0"/>
              <a:t> hosted?</a:t>
            </a:r>
          </a:p>
          <a:p>
            <a:pPr indent="-342900"/>
            <a:r>
              <a:rPr lang="en-US" sz="3200" dirty="0"/>
              <a:t>Can you see who the SSL Certificate Authority is?</a:t>
            </a:r>
          </a:p>
          <a:p>
            <a:endParaRPr lang="en-US" sz="3200" dirty="0"/>
          </a:p>
          <a:p>
            <a:pPr marL="1143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2488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Exercise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What do you see? </a:t>
            </a:r>
          </a:p>
          <a:p>
            <a:pPr marL="1600200" lvl="2" indent="-457200">
              <a:buFont typeface="Arial" charset="0"/>
              <a:buChar char="•"/>
            </a:pPr>
            <a:r>
              <a:rPr lang="en-US" sz="2400" dirty="0"/>
              <a:t>The encrypted transfer of data to request </a:t>
            </a:r>
            <a:r>
              <a:rPr lang="en-US" sz="2400" dirty="0">
                <a:hlinkClick r:id="rId2"/>
              </a:rPr>
              <a:t>https://www.umd.edu/contact-us</a:t>
            </a:r>
            <a:endParaRPr lang="en-US" sz="24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Can you see what URL was accessed?</a:t>
            </a:r>
          </a:p>
          <a:p>
            <a:pPr marL="1600200" lvl="2" indent="-457200">
              <a:buFont typeface="Arial" charset="0"/>
              <a:buChar char="•"/>
            </a:pPr>
            <a:r>
              <a:rPr lang="en-US" sz="2400" dirty="0"/>
              <a:t>No.  (SSL encrypts the URI but not the hostname accessed)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Where is </a:t>
            </a:r>
            <a:r>
              <a:rPr lang="en-US" sz="2800" dirty="0">
                <a:hlinkClick r:id="rId3"/>
              </a:rPr>
              <a:t>www.umd.edu</a:t>
            </a:r>
            <a:r>
              <a:rPr lang="en-US" sz="2800" dirty="0"/>
              <a:t> hosted?</a:t>
            </a:r>
          </a:p>
          <a:p>
            <a:pPr marL="1600200" lvl="2" indent="-457200">
              <a:buFont typeface="Arial" charset="0"/>
              <a:buChar char="•"/>
            </a:pPr>
            <a:r>
              <a:rPr lang="en-US" sz="2400" dirty="0"/>
              <a:t>Amazon Web Services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Can you see who the SSL Certificate Authority is?</a:t>
            </a:r>
          </a:p>
          <a:p>
            <a:pPr marL="1600200" lvl="2" indent="-457200">
              <a:buFont typeface="Arial" charset="0"/>
              <a:buChar char="•"/>
            </a:pPr>
            <a:r>
              <a:rPr lang="en-US" sz="2400" dirty="0" err="1"/>
              <a:t>DigiCert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7886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lesson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As more and more websites go HTTPS only it makes snooping on network traffic much harder.  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This is good for security overall but a challenge for doing network forensics and security analysis.</a:t>
            </a:r>
          </a:p>
        </p:txBody>
      </p:sp>
    </p:spTree>
    <p:extLst>
      <p:ext uri="{BB962C8B-B14F-4D97-AF65-F5344CB8AC3E}">
        <p14:creationId xmlns:p14="http://schemas.microsoft.com/office/powerpoint/2010/main" val="74383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Monitor from the end point (EDR / HIPS)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“legit” man-in-the-middle your users so you can view traffic in the clear</a:t>
            </a:r>
          </a:p>
          <a:p>
            <a:pPr marL="754380" lvl="1" indent="-457200">
              <a:buFont typeface="Arial" charset="0"/>
              <a:buChar char="•"/>
            </a:pPr>
            <a:r>
              <a:rPr lang="en-US" sz="2800" dirty="0"/>
              <a:t>This is not a trivial undertaking</a:t>
            </a:r>
          </a:p>
          <a:p>
            <a:pPr marL="754380" lvl="1" indent="-457200">
              <a:buFont typeface="Arial" charset="0"/>
              <a:buChar char="•"/>
            </a:pPr>
            <a:r>
              <a:rPr lang="en-US" sz="2800" dirty="0"/>
              <a:t>Requires access to the system ahead of time to install the SSL cert of your proxy, load balancer, IPS, firewall, </a:t>
            </a:r>
            <a:r>
              <a:rPr lang="en-US" sz="2800" dirty="0" err="1"/>
              <a:t>etc</a:t>
            </a:r>
            <a:r>
              <a:rPr lang="en-US" sz="2800" dirty="0"/>
              <a:t> and make it trusted</a:t>
            </a:r>
          </a:p>
          <a:p>
            <a:pPr marL="754380" lvl="1" indent="-457200">
              <a:buFont typeface="Arial" charset="0"/>
              <a:buChar char="•"/>
            </a:pPr>
            <a:r>
              <a:rPr lang="en-US" sz="2800" dirty="0"/>
              <a:t>Good luck doing it at scale</a:t>
            </a:r>
          </a:p>
          <a:p>
            <a:pPr marL="754380" lvl="1" indent="-457200">
              <a:buFont typeface="Arial" charset="0"/>
              <a:buChar char="•"/>
            </a:pPr>
            <a:r>
              <a:rPr lang="en-US" sz="2800" dirty="0"/>
              <a:t>Quickly makes powerful network gear very slow</a:t>
            </a:r>
          </a:p>
        </p:txBody>
      </p:sp>
    </p:spTree>
    <p:extLst>
      <p:ext uri="{BB962C8B-B14F-4D97-AF65-F5344CB8AC3E}">
        <p14:creationId xmlns:p14="http://schemas.microsoft.com/office/powerpoint/2010/main" val="1607221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5" y="532935"/>
            <a:ext cx="8846027" cy="58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”Legit” MITM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can do this for SSL/TLS and for SSH</a:t>
            </a:r>
          </a:p>
          <a:p>
            <a:endParaRPr lang="en-US" sz="3200" dirty="0"/>
          </a:p>
          <a:p>
            <a:r>
              <a:rPr lang="en-US" sz="3200" dirty="0"/>
              <a:t>IMHO both are bad ideas.  For some cases (large load balanced websites) I can see the need to do the MITM on a load balancer to direct as needed</a:t>
            </a:r>
          </a:p>
          <a:p>
            <a:endParaRPr lang="en-US" sz="3200" dirty="0"/>
          </a:p>
          <a:p>
            <a:r>
              <a:rPr lang="en-US" sz="3200" dirty="0"/>
              <a:t>For SSH this is a TERRIBLE IDEA.  </a:t>
            </a:r>
            <a:r>
              <a:rPr lang="en-US" sz="3200" b="1" dirty="0"/>
              <a:t>TERRIBLE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6760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/>
              <a:t>I sent this to an auditor who recommended we turn on SSH decryption:</a:t>
            </a:r>
            <a:endParaRPr lang="en-US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2625724"/>
            <a:ext cx="5276850" cy="3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53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my distain for SSH decryption?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dirty="0"/>
              <a:t>It promotes terrible security practices for minimal security gains.  Don</a:t>
            </a:r>
            <a:r>
              <a:rPr lang="mr-IN" sz="2800" dirty="0"/>
              <a:t>’</a:t>
            </a:r>
            <a:r>
              <a:rPr lang="en-US" sz="2800" dirty="0"/>
              <a:t>t train users to ignore this: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05414"/>
            <a:ext cx="8599274" cy="31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4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Analyzers (Sniffers)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tcpdump</a:t>
            </a:r>
            <a:endParaRPr lang="en-US" sz="3200" b="1" dirty="0"/>
          </a:p>
          <a:p>
            <a:r>
              <a:rPr lang="en-US" sz="3200" b="1" dirty="0" err="1"/>
              <a:t>wireshark</a:t>
            </a:r>
            <a:endParaRPr lang="en-US" sz="3200" b="1" dirty="0"/>
          </a:p>
          <a:p>
            <a:r>
              <a:rPr lang="en-US" sz="3200" dirty="0" err="1"/>
              <a:t>ngrep</a:t>
            </a:r>
            <a:endParaRPr lang="en-US" sz="3200" dirty="0"/>
          </a:p>
          <a:p>
            <a:r>
              <a:rPr lang="en-US" sz="3200" dirty="0" err="1"/>
              <a:t>tshark</a:t>
            </a:r>
            <a:endParaRPr lang="en-US" sz="3200" dirty="0"/>
          </a:p>
          <a:p>
            <a:r>
              <a:rPr lang="en-US" sz="3200" dirty="0" err="1"/>
              <a:t>ettercap</a:t>
            </a:r>
            <a:endParaRPr lang="en-US" sz="3200" dirty="0"/>
          </a:p>
          <a:p>
            <a:r>
              <a:rPr lang="en-US" sz="3200" dirty="0" err="1"/>
              <a:t>SolarWinds</a:t>
            </a:r>
            <a:endParaRPr lang="en-US" sz="3200" dirty="0"/>
          </a:p>
          <a:p>
            <a:r>
              <a:rPr lang="en-US" sz="3200" dirty="0"/>
              <a:t>Cain and Abel</a:t>
            </a:r>
          </a:p>
          <a:p>
            <a:r>
              <a:rPr lang="en-US" sz="3200" dirty="0"/>
              <a:t>MS Network Monitor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809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Easy to use GUI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Designed primarily for packet analysis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Also allows for capturing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hlinkClick r:id="rId2"/>
              </a:rPr>
              <a:t>https://www.wireshark.org/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Use Cases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Security </a:t>
            </a:r>
            <a:r>
              <a:rPr lang="mr-IN" sz="3200" dirty="0"/>
              <a:t>–</a:t>
            </a:r>
            <a:r>
              <a:rPr lang="en-US" sz="3200" dirty="0"/>
              <a:t> Examine security issues</a:t>
            </a:r>
          </a:p>
          <a:p>
            <a:r>
              <a:rPr lang="en-US" sz="3200" dirty="0"/>
              <a:t>Network </a:t>
            </a:r>
            <a:r>
              <a:rPr lang="mr-IN" sz="3200" dirty="0"/>
              <a:t>–</a:t>
            </a:r>
            <a:r>
              <a:rPr lang="en-US" sz="3200" dirty="0"/>
              <a:t> Troubleshoot network issues</a:t>
            </a:r>
          </a:p>
          <a:p>
            <a:r>
              <a:rPr lang="en-US" sz="3200" dirty="0"/>
              <a:t>Software Development </a:t>
            </a:r>
            <a:r>
              <a:rPr lang="mr-IN" sz="3200" dirty="0"/>
              <a:t>–</a:t>
            </a:r>
            <a:r>
              <a:rPr lang="en-US" sz="3200" dirty="0"/>
              <a:t> Debug protocol issues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User Manual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Excellent documentation for Wireshark is available here: 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https://www.wireshark.org/docs/wsug_html/</a:t>
            </a:r>
            <a:r>
              <a:rPr lang="en-US" sz="2800" dirty="0"/>
              <a:t> (online HTML)</a:t>
            </a:r>
          </a:p>
          <a:p>
            <a:endParaRPr lang="en-US" sz="2800" dirty="0">
              <a:hlinkClick r:id="rId3"/>
            </a:endParaRPr>
          </a:p>
          <a:p>
            <a:r>
              <a:rPr lang="en-US" sz="2800" dirty="0">
                <a:hlinkClick r:id="rId3"/>
              </a:rPr>
              <a:t>https://www.wireshark.org/download/docs/user-guide-a4.pdf</a:t>
            </a:r>
            <a:r>
              <a:rPr lang="en-US" sz="2800" dirty="0"/>
              <a:t> (PDF)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Preinstalled in SIFT, Kali, etc. but also easy to download and install yourself</a:t>
            </a:r>
          </a:p>
          <a:p>
            <a:endParaRPr lang="en-US" sz="3200" dirty="0"/>
          </a:p>
          <a:p>
            <a:r>
              <a:rPr lang="en-US" sz="3200" dirty="0">
                <a:hlinkClick r:id="rId2"/>
              </a:rPr>
              <a:t>https://www.wireshark.org/#download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Wireshark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.exe installer for Windows</a:t>
            </a:r>
          </a:p>
          <a:p>
            <a:r>
              <a:rPr lang="en-US" sz="3200" dirty="0"/>
              <a:t>.</a:t>
            </a:r>
            <a:r>
              <a:rPr lang="en-US" sz="3200" dirty="0" err="1"/>
              <a:t>dmg</a:t>
            </a:r>
            <a:r>
              <a:rPr lang="en-US" sz="3200" dirty="0"/>
              <a:t> installer for </a:t>
            </a:r>
            <a:r>
              <a:rPr lang="en-US" sz="3200" dirty="0" err="1"/>
              <a:t>macOS</a:t>
            </a:r>
            <a:endParaRPr lang="en-US" sz="3200" dirty="0"/>
          </a:p>
          <a:p>
            <a:r>
              <a:rPr lang="en-US" sz="3200" dirty="0"/>
              <a:t>.tar.bz2 for everything else</a:t>
            </a:r>
          </a:p>
          <a:p>
            <a:pPr marL="1600200" lvl="2" indent="-457200">
              <a:buFont typeface="Arial" charset="0"/>
              <a:buChar char="•"/>
            </a:pPr>
            <a:r>
              <a:rPr lang="en-US" sz="2800" dirty="0" err="1"/>
              <a:t>uncompress</a:t>
            </a:r>
            <a:r>
              <a:rPr lang="en-US" sz="2800" dirty="0"/>
              <a:t>/</a:t>
            </a:r>
            <a:r>
              <a:rPr lang="en-US" sz="2800" dirty="0" err="1"/>
              <a:t>untar</a:t>
            </a:r>
            <a:endParaRPr lang="en-US" sz="2800" dirty="0"/>
          </a:p>
          <a:p>
            <a:pPr marL="1600200" lvl="2" indent="-457200">
              <a:buFont typeface="Arial" charset="0"/>
              <a:buChar char="•"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./configure</a:t>
            </a:r>
          </a:p>
          <a:p>
            <a:pPr marL="1600200" lvl="2" indent="-457200">
              <a:buFont typeface="Arial" charset="0"/>
              <a:buChar char="•"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make</a:t>
            </a:r>
          </a:p>
          <a:p>
            <a:pPr marL="1600200" lvl="2" indent="-457200">
              <a:buFont typeface="Arial" charset="0"/>
              <a:buChar char="•"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make install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All The Things! (Windows)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2025650"/>
            <a:ext cx="5016500" cy="3949700"/>
          </a:xfrm>
        </p:spPr>
      </p:pic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All The Things! (Windows)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33" y="1608264"/>
            <a:ext cx="5461606" cy="42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All The Things! (Windows)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6" y="1655585"/>
            <a:ext cx="5714999" cy="44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All The Things! (Windows)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2" y="1598434"/>
            <a:ext cx="5616498" cy="4349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43676" y="1598434"/>
            <a:ext cx="21132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</a:t>
            </a:r>
          </a:p>
          <a:p>
            <a:r>
              <a:rPr lang="en-US" sz="3200" b="1" dirty="0"/>
              <a:t>MUST</a:t>
            </a:r>
            <a:r>
              <a:rPr lang="en-US" sz="3200" dirty="0"/>
              <a:t> </a:t>
            </a:r>
          </a:p>
          <a:p>
            <a:r>
              <a:rPr lang="en-US" sz="3200" dirty="0"/>
              <a:t>Install </a:t>
            </a:r>
          </a:p>
          <a:p>
            <a:r>
              <a:rPr lang="en-US" sz="3200" dirty="0" err="1"/>
              <a:t>WinPcap</a:t>
            </a:r>
            <a:r>
              <a:rPr lang="en-US" sz="3200" dirty="0"/>
              <a:t>!!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All The Things!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middle of the the install you’ll get the </a:t>
            </a:r>
            <a:r>
              <a:rPr lang="en-US" dirty="0" err="1"/>
              <a:t>WinPcap</a:t>
            </a:r>
            <a:r>
              <a:rPr lang="en-US" dirty="0"/>
              <a:t> install </a:t>
            </a:r>
            <a:r>
              <a:rPr lang="mr-IN" dirty="0"/>
              <a:t>–</a:t>
            </a:r>
            <a:r>
              <a:rPr lang="en-US" dirty="0"/>
              <a:t> leave the default to start at boot time set!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99" y="3263900"/>
            <a:ext cx="3968751" cy="31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Network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ntop</a:t>
            </a:r>
            <a:endParaRPr lang="en-US" sz="3200" dirty="0"/>
          </a:p>
          <a:p>
            <a:r>
              <a:rPr lang="en-US" sz="3200" dirty="0" err="1"/>
              <a:t>squil</a:t>
            </a:r>
            <a:endParaRPr lang="en-US" sz="3200" dirty="0"/>
          </a:p>
          <a:p>
            <a:r>
              <a:rPr lang="en-US" sz="3200" dirty="0" err="1"/>
              <a:t>Sysinternals</a:t>
            </a:r>
            <a:r>
              <a:rPr lang="en-US" sz="3200" dirty="0"/>
              <a:t> tools (Process Explorer, </a:t>
            </a:r>
            <a:r>
              <a:rPr lang="en-US" sz="3200" dirty="0" err="1"/>
              <a:t>TCPView</a:t>
            </a:r>
            <a:r>
              <a:rPr lang="en-US" sz="3200" dirty="0"/>
              <a:t>)</a:t>
            </a:r>
          </a:p>
          <a:p>
            <a:r>
              <a:rPr lang="en-US" sz="3200" dirty="0" err="1"/>
              <a:t>pcapcat</a:t>
            </a:r>
            <a:endParaRPr lang="en-US" sz="3200" dirty="0"/>
          </a:p>
          <a:p>
            <a:r>
              <a:rPr lang="en-US" sz="3200" dirty="0" err="1"/>
              <a:t>tcpxtract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0413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Panels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800" dirty="0"/>
              <a:t>Packet list</a:t>
            </a:r>
          </a:p>
          <a:p>
            <a:pPr marL="457200" indent="-457200">
              <a:buFont typeface="Arial" charset="0"/>
              <a:buChar char="•"/>
            </a:pPr>
            <a:endParaRPr lang="en-US" sz="4800" dirty="0"/>
          </a:p>
          <a:p>
            <a:pPr marL="457200" indent="-457200">
              <a:buFont typeface="Arial" charset="0"/>
              <a:buChar char="•"/>
            </a:pPr>
            <a:r>
              <a:rPr lang="en-US" sz="4800" dirty="0"/>
              <a:t>Packet details</a:t>
            </a:r>
          </a:p>
          <a:p>
            <a:pPr marL="457200" indent="-457200">
              <a:buFont typeface="Arial" charset="0"/>
              <a:buChar char="•"/>
            </a:pPr>
            <a:endParaRPr lang="en-US" sz="4800" dirty="0"/>
          </a:p>
          <a:p>
            <a:pPr marL="457200" indent="-457200">
              <a:buFont typeface="Arial" charset="0"/>
              <a:buChar char="•"/>
            </a:pPr>
            <a:r>
              <a:rPr lang="en-US" sz="4800" dirty="0"/>
              <a:t>Packet bytes</a:t>
            </a:r>
          </a:p>
          <a:p>
            <a:pPr marL="457200" indent="-457200">
              <a:buFont typeface="Arial" charset="0"/>
              <a:buChar char="•"/>
            </a:pPr>
            <a:endParaRPr lang="en-US" sz="4800" dirty="0"/>
          </a:p>
          <a:p>
            <a:pPr marL="457200" indent="-457200">
              <a:buFont typeface="Arial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3713"/>
            <a:ext cx="7620000" cy="4393573"/>
          </a:xfr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90696"/>
            <a:ext cx="7620000" cy="1819608"/>
          </a:xfr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Details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6668"/>
            <a:ext cx="7620000" cy="9476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" y="1781175"/>
            <a:ext cx="9144000" cy="44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Bytes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actual content of the packet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6112"/>
            <a:ext cx="7772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Packets with Wireshark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3003550"/>
            <a:ext cx="2387600" cy="1993900"/>
          </a:xfr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Packets with Wireshark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61327"/>
            <a:ext cx="7620000" cy="3678345"/>
          </a:xfrm>
        </p:spPr>
      </p:pic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Packets with Wireshark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5474"/>
            <a:ext cx="7620000" cy="3710052"/>
          </a:xfrm>
        </p:spPr>
      </p:pic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Packets with Wireshark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31" y="1600200"/>
            <a:ext cx="6115337" cy="4800600"/>
          </a:xfrm>
        </p:spPr>
      </p:pic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9" y="1600200"/>
            <a:ext cx="7211381" cy="4800600"/>
          </a:xfrm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be focusing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tcpdump</a:t>
            </a:r>
            <a:endParaRPr lang="en-US" sz="3600" dirty="0"/>
          </a:p>
          <a:p>
            <a:r>
              <a:rPr lang="en-US" sz="3600" dirty="0"/>
              <a:t>Wireshark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78688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82ED-45AF-3F4F-94C8-6929A192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#3 – 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292AD-7B8D-2541-861B-182688423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through the SQL injection packet capture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F7C95-1DA8-9344-B80C-9AA668074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077"/>
            <a:ext cx="9144000" cy="43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16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Packet Capture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Grab the “</a:t>
            </a:r>
            <a:r>
              <a:rPr lang="en-US" dirty="0" err="1"/>
              <a:t>uploads.pcap</a:t>
            </a:r>
            <a:r>
              <a:rPr lang="en-US" dirty="0"/>
              <a:t>” packet capture from the Ubuntu VM</a:t>
            </a:r>
          </a:p>
          <a:p>
            <a:endParaRPr lang="en-US" dirty="0"/>
          </a:p>
          <a:p>
            <a:r>
              <a:rPr lang="en-US" dirty="0"/>
              <a:t>And load it into Wireshark</a:t>
            </a:r>
          </a:p>
          <a:p>
            <a:pPr marL="457200" lvl="1" indent="-457200">
              <a:buFont typeface="Arial" charset="0"/>
              <a:buChar char="•"/>
            </a:pPr>
            <a:r>
              <a:rPr lang="en-US" dirty="0"/>
              <a:t>Double Click the .</a:t>
            </a:r>
            <a:r>
              <a:rPr lang="en-US" dirty="0" err="1"/>
              <a:t>pcap</a:t>
            </a:r>
            <a:endParaRPr lang="en-US" dirty="0"/>
          </a:p>
          <a:p>
            <a:pPr marL="457200" lvl="1" indent="-457200">
              <a:buFont typeface="Arial" charset="0"/>
              <a:buChar char="•"/>
            </a:pPr>
            <a:r>
              <a:rPr lang="en-US" dirty="0"/>
              <a:t>File -&gt; Open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62" y="1417638"/>
            <a:ext cx="2326202" cy="4800600"/>
          </a:xfrm>
        </p:spPr>
      </p:pic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86D9-7FD2-884F-885A-7128E8E3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dirty="0"/>
              <a:t>Conversations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90C8F-A47E-CD4F-8177-DA7019C6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F046D-BF35-BE45-9388-D475975B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" y="2446637"/>
            <a:ext cx="9148220" cy="197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09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Conversations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C67EF-6374-994D-9247-90D3E8544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03166"/>
            <a:ext cx="6400800" cy="56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4C42-EFC8-6943-8FFD-20CBCFFE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Stream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6D203D-3199-5B4B-AAED-8FF7D9D4D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1835150"/>
            <a:ext cx="4584700" cy="4330700"/>
          </a:xfrm>
        </p:spPr>
      </p:pic>
    </p:spTree>
    <p:extLst>
      <p:ext uri="{BB962C8B-B14F-4D97-AF65-F5344CB8AC3E}">
        <p14:creationId xmlns:p14="http://schemas.microsoft.com/office/powerpoint/2010/main" val="4268316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4C42-EFC8-6943-8FFD-20CBCFFE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Stream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797249-1E9B-C346-8BF2-30EFBB587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49" y="1600200"/>
            <a:ext cx="540750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047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BBCA-01C9-8D47-B2E5-9B47E7CA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EAE3-0AF4-6B4C-A0A3-E7D3596FA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great packet captures are available here: </a:t>
            </a:r>
            <a:r>
              <a:rPr lang="en-US" dirty="0">
                <a:hlinkClick r:id="rId2"/>
              </a:rPr>
              <a:t>https://github.com/chrissanders/packets</a:t>
            </a:r>
            <a:endParaRPr lang="en-US" dirty="0"/>
          </a:p>
          <a:p>
            <a:endParaRPr lang="en-US" dirty="0"/>
          </a:p>
          <a:p>
            <a:r>
              <a:rPr lang="en-US" dirty="0"/>
              <a:t>Here too: </a:t>
            </a:r>
            <a:r>
              <a:rPr lang="en-US" dirty="0">
                <a:hlinkClick r:id="rId3"/>
              </a:rPr>
              <a:t>https://www.malware-traffic-analysis.net/</a:t>
            </a:r>
            <a:r>
              <a:rPr lang="en-US" dirty="0"/>
              <a:t> (*Caution LIVE MALWARE HERE*)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82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40" y="1600200"/>
            <a:ext cx="3710919" cy="4800600"/>
          </a:xfr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99" y="1600200"/>
            <a:ext cx="7288131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8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pcap</a:t>
            </a:r>
            <a:r>
              <a:rPr lang="en-US" dirty="0"/>
              <a:t> (Packet Capture)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Packet capture interface</a:t>
            </a:r>
          </a:p>
          <a:p>
            <a:r>
              <a:rPr lang="en-US" sz="3600" dirty="0"/>
              <a:t>libraries (</a:t>
            </a:r>
            <a:r>
              <a:rPr lang="en-US" sz="3600" dirty="0" err="1"/>
              <a:t>libpcap</a:t>
            </a:r>
            <a:r>
              <a:rPr lang="en-US" sz="3600" dirty="0"/>
              <a:t> and </a:t>
            </a:r>
            <a:r>
              <a:rPr lang="en-US" sz="3600" dirty="0" err="1"/>
              <a:t>winpcap</a:t>
            </a:r>
            <a:r>
              <a:rPr lang="en-US" sz="3600" dirty="0"/>
              <a:t>) to facilitate capture and capture file reading/writing</a:t>
            </a:r>
          </a:p>
          <a:p>
            <a:r>
              <a:rPr lang="en-US" sz="3600" dirty="0"/>
              <a:t>Wrapper libraries in many languages</a:t>
            </a:r>
          </a:p>
          <a:p>
            <a:r>
              <a:rPr lang="en-US" sz="3600" dirty="0"/>
              <a:t>Also what we call the resulting file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47734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8842"/>
            <a:ext cx="7620000" cy="4583316"/>
          </a:xfrm>
        </p:spPr>
      </p:pic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 File From </a:t>
            </a:r>
            <a:r>
              <a:rPr lang="en-US" dirty="0" err="1"/>
              <a:t>Pcap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00250"/>
            <a:ext cx="3810000" cy="4000500"/>
          </a:xfr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File from </a:t>
            </a:r>
            <a:r>
              <a:rPr lang="en-US" dirty="0" err="1"/>
              <a:t>Pcap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5" y="1417638"/>
            <a:ext cx="6584429" cy="4800600"/>
          </a:xfrm>
        </p:spPr>
      </p:pic>
      <p:sp>
        <p:nvSpPr>
          <p:cNvPr id="2" name="TextBox 1"/>
          <p:cNvSpPr txBox="1"/>
          <p:nvPr/>
        </p:nvSpPr>
        <p:spPr>
          <a:xfrm>
            <a:off x="1288472" y="622019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the file you want to extract and click “Save”</a:t>
            </a:r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1B5B-D2AF-3D40-A48C-7211B58D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3B52-1B84-B744-954E-F6BFBE6C9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arp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/>
              <a:t>(Remove ARP traffic from being displayed)</a:t>
            </a:r>
          </a:p>
          <a:p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ip.addr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== 192.168.2.157 </a:t>
            </a:r>
            <a:r>
              <a:rPr lang="en-US" sz="2800" dirty="0"/>
              <a:t>(Include all traffic to/from 192.168.2.157)</a:t>
            </a: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sz="2800" dirty="0"/>
              <a:t> (Only show HTTP traffic)</a:t>
            </a:r>
          </a:p>
          <a:p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tcp.port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== 22 </a:t>
            </a:r>
            <a:r>
              <a:rPr lang="en-US" sz="2800" dirty="0"/>
              <a:t>(Only show traffic to/from port 22)</a:t>
            </a:r>
          </a:p>
          <a:p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contains foo</a:t>
            </a:r>
            <a:r>
              <a:rPr lang="en-US" sz="2800" dirty="0"/>
              <a:t> (Display all TCP traffic that contains “foo”)</a:t>
            </a:r>
          </a:p>
        </p:txBody>
      </p:sp>
    </p:spTree>
    <p:extLst>
      <p:ext uri="{BB962C8B-B14F-4D97-AF65-F5344CB8AC3E}">
        <p14:creationId xmlns:p14="http://schemas.microsoft.com/office/powerpoint/2010/main" val="300074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39F0-EA93-7B4A-A0DB-24DD3ECC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74D7-4A10-8249-8241-54CC95BE9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endParaRPr lang="en-US" sz="3200" dirty="0"/>
          </a:p>
          <a:p>
            <a:pPr marL="114300" indent="0" algn="ctr">
              <a:buNone/>
            </a:pPr>
            <a:r>
              <a:rPr lang="en-US" sz="3200" dirty="0"/>
              <a:t>Grab the “</a:t>
            </a:r>
            <a:r>
              <a:rPr lang="en-US" sz="3200" dirty="0" err="1"/>
              <a:t>uploads.pcap</a:t>
            </a:r>
            <a:r>
              <a:rPr lang="en-US" sz="3200" dirty="0"/>
              <a:t>” packet capture from the Ubuntu VM and run through Exercise #4</a:t>
            </a:r>
          </a:p>
        </p:txBody>
      </p:sp>
    </p:spTree>
    <p:extLst>
      <p:ext uri="{BB962C8B-B14F-4D97-AF65-F5344CB8AC3E}">
        <p14:creationId xmlns:p14="http://schemas.microsoft.com/office/powerpoint/2010/main" val="24089832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Generators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hping</a:t>
            </a:r>
            <a:endParaRPr lang="en-US" sz="3600" dirty="0"/>
          </a:p>
          <a:p>
            <a:r>
              <a:rPr lang="en-US" sz="3600" dirty="0" err="1"/>
              <a:t>scapy</a:t>
            </a:r>
            <a:r>
              <a:rPr lang="en-US" sz="3600" dirty="0"/>
              <a:t> </a:t>
            </a:r>
          </a:p>
          <a:p>
            <a:r>
              <a:rPr lang="en-US" sz="3600" dirty="0" err="1"/>
              <a:t>tcpreplay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8074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hping3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default, sends TCP packets with no control bits set to target port 0 continuously, once per second (might get RSTs back)</a:t>
            </a:r>
          </a:p>
          <a:p>
            <a:r>
              <a:rPr lang="en-US" dirty="0"/>
              <a:t>Protocol selectable via flags: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udp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/>
              <a:t>sends UDP packets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icmp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/>
              <a:t>sends ICMP packets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rawip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/>
              <a:t>sends raw IP packets, with no TCP or UDP bit</a:t>
            </a:r>
          </a:p>
          <a:p>
            <a:r>
              <a:rPr lang="en-US" dirty="0"/>
              <a:t>syntax for flipping on control bits: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--syn                  --push</a:t>
            </a:r>
          </a:p>
          <a:p>
            <a:r>
              <a:rPr lang="fr-FR" b="1" dirty="0">
                <a:latin typeface="Consolas" panose="020B0609020204030204" pitchFamily="49" charset="0"/>
                <a:cs typeface="Consolas" panose="020B0609020204030204" pitchFamily="49" charset="0"/>
              </a:rPr>
              <a:t>--fin                  --</a:t>
            </a:r>
            <a:r>
              <a:rPr lang="fr-FR" b="1" dirty="0" err="1">
                <a:latin typeface="Consolas" panose="020B0609020204030204" pitchFamily="49" charset="0"/>
                <a:cs typeface="Consolas" panose="020B0609020204030204" pitchFamily="49" charset="0"/>
              </a:rPr>
              <a:t>ack</a:t>
            </a:r>
            <a:endParaRPr lang="fr-F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b="1" dirty="0"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fr-FR" b="1" dirty="0" err="1">
                <a:latin typeface="Consolas" panose="020B0609020204030204" pitchFamily="49" charset="0"/>
                <a:cs typeface="Consolas" panose="020B0609020204030204" pitchFamily="49" charset="0"/>
              </a:rPr>
              <a:t>rst</a:t>
            </a:r>
            <a:r>
              <a:rPr lang="fr-FR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--</a:t>
            </a:r>
            <a:r>
              <a:rPr lang="fr-FR" b="1" dirty="0" err="1">
                <a:latin typeface="Consolas" panose="020B0609020204030204" pitchFamily="49" charset="0"/>
                <a:cs typeface="Consolas" panose="020B0609020204030204" pitchFamily="49" charset="0"/>
              </a:rPr>
              <a:t>urg</a:t>
            </a:r>
            <a:endParaRPr lang="fr-FR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#  </a:t>
            </a:r>
            <a:r>
              <a:rPr lang="pl-PL" b="1" dirty="0" err="1">
                <a:latin typeface="Consolas" panose="020B0609020204030204" pitchFamily="49" charset="0"/>
                <a:cs typeface="Consolas" panose="020B0609020204030204" pitchFamily="49" charset="0"/>
              </a:rPr>
              <a:t>hping</a:t>
            </a:r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 --</a:t>
            </a:r>
            <a:r>
              <a:rPr lang="pl-PL" b="1" dirty="0" err="1">
                <a:latin typeface="Consolas" panose="020B0609020204030204" pitchFamily="49" charset="0"/>
                <a:cs typeface="Consolas" panose="020B0609020204030204" pitchFamily="49" charset="0"/>
              </a:rPr>
              <a:t>rawip</a:t>
            </a:r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10.10.10.20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796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hping</a:t>
            </a:r>
            <a:r>
              <a:rPr lang="en-US" dirty="0"/>
              <a:t> Target and Source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 options</a:t>
            </a:r>
          </a:p>
          <a:p>
            <a:r>
              <a:rPr lang="en-US" dirty="0"/>
              <a:t>--</a:t>
            </a:r>
            <a:r>
              <a:rPr lang="en-US" dirty="0" err="1"/>
              <a:t>rand_dest</a:t>
            </a:r>
            <a:r>
              <a:rPr lang="en-US" dirty="0"/>
              <a:t> </a:t>
            </a:r>
            <a:r>
              <a:rPr lang="en-US" dirty="0" err="1"/>
              <a:t>IP_addr</a:t>
            </a:r>
            <a:r>
              <a:rPr lang="en-US" dirty="0"/>
              <a:t>   randomizes targets based on location of an “x” placed in target (i.e. 10.10.10.x targets randomly among 10.10.10.1-255)</a:t>
            </a:r>
          </a:p>
          <a:p>
            <a:r>
              <a:rPr lang="en-US" dirty="0"/>
              <a:t>--interface [INT]  when using --</a:t>
            </a:r>
            <a:r>
              <a:rPr lang="en-US" dirty="0" err="1"/>
              <a:t>rand_dest</a:t>
            </a:r>
            <a:r>
              <a:rPr lang="en-US" dirty="0"/>
              <a:t> must specify the interface to be used</a:t>
            </a:r>
          </a:p>
          <a:p>
            <a:r>
              <a:rPr lang="en-US" dirty="0"/>
              <a:t>Source options</a:t>
            </a:r>
          </a:p>
          <a:p>
            <a:r>
              <a:rPr lang="en-US" dirty="0"/>
              <a:t>--spoof [</a:t>
            </a:r>
            <a:r>
              <a:rPr lang="en-US" dirty="0" err="1"/>
              <a:t>IP_addr</a:t>
            </a:r>
            <a:r>
              <a:rPr lang="en-US" dirty="0"/>
              <a:t>]   spoofs source IP on packets sent</a:t>
            </a:r>
          </a:p>
          <a:p>
            <a:r>
              <a:rPr lang="en-US" dirty="0"/>
              <a:t>--</a:t>
            </a:r>
            <a:r>
              <a:rPr lang="en-US" dirty="0" err="1"/>
              <a:t>rand_source</a:t>
            </a:r>
            <a:r>
              <a:rPr lang="en-US" dirty="0"/>
              <a:t>   selects random source address for all packets</a:t>
            </a:r>
          </a:p>
        </p:txBody>
      </p:sp>
    </p:spTree>
    <p:extLst>
      <p:ext uri="{BB962C8B-B14F-4D97-AF65-F5344CB8AC3E}">
        <p14:creationId xmlns:p14="http://schemas.microsoft.com/office/powerpoint/2010/main" val="21018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hping</a:t>
            </a:r>
            <a:r>
              <a:rPr lang="en-US" dirty="0"/>
              <a:t> Port Selection and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--</a:t>
            </a:r>
            <a:r>
              <a:rPr lang="en-US" dirty="0" err="1"/>
              <a:t>destport</a:t>
            </a:r>
            <a:r>
              <a:rPr lang="en-US" dirty="0"/>
              <a:t> [port]</a:t>
            </a:r>
          </a:p>
          <a:p>
            <a:r>
              <a:rPr lang="en-US" dirty="0"/>
              <a:t>if preceded by a +, port incr. by 1 for each received response</a:t>
            </a:r>
          </a:p>
          <a:p>
            <a:r>
              <a:rPr lang="en-US" dirty="0"/>
              <a:t>if preceded by ++, </a:t>
            </a:r>
            <a:r>
              <a:rPr lang="en-US" dirty="0" err="1"/>
              <a:t>incr</a:t>
            </a:r>
            <a:r>
              <a:rPr lang="en-US" dirty="0"/>
              <a:t> for each packet sent</a:t>
            </a:r>
          </a:p>
          <a:p>
            <a:r>
              <a:rPr lang="en-US" dirty="0"/>
              <a:t>--scan [</a:t>
            </a:r>
            <a:r>
              <a:rPr lang="en-US" dirty="0" err="1"/>
              <a:t>port_range</a:t>
            </a:r>
            <a:r>
              <a:rPr lang="en-US" dirty="0"/>
              <a:t>/list]</a:t>
            </a:r>
          </a:p>
          <a:p>
            <a:r>
              <a:rPr lang="en-US" dirty="0"/>
              <a:t>--</a:t>
            </a:r>
            <a:r>
              <a:rPr lang="en-US" dirty="0" err="1"/>
              <a:t>baseport</a:t>
            </a:r>
            <a:r>
              <a:rPr lang="en-US" dirty="0"/>
              <a:t> [port]  start with this source port and </a:t>
            </a:r>
            <a:r>
              <a:rPr lang="en-US" dirty="0" err="1"/>
              <a:t>incr</a:t>
            </a:r>
            <a:r>
              <a:rPr lang="en-US" dirty="0"/>
              <a:t> for each sent packet</a:t>
            </a:r>
          </a:p>
          <a:p>
            <a:r>
              <a:rPr lang="en-US" dirty="0"/>
              <a:t>--keep  use same source port for each packet sent</a:t>
            </a:r>
          </a:p>
          <a:p>
            <a:r>
              <a:rPr lang="en-US" dirty="0"/>
              <a:t>--count [N]   Send N packets</a:t>
            </a:r>
          </a:p>
          <a:p>
            <a:r>
              <a:rPr lang="en-US" dirty="0"/>
              <a:t>--beep  Beep on receipt of packet</a:t>
            </a:r>
          </a:p>
          <a:p>
            <a:r>
              <a:rPr lang="en-US" dirty="0"/>
              <a:t>--file [filename] send contents of file as a payload, must be used with --data</a:t>
            </a:r>
          </a:p>
          <a:p>
            <a:r>
              <a:rPr lang="en-US" dirty="0"/>
              <a:t>--data [N]  Length of payload to send, in bytes </a:t>
            </a:r>
          </a:p>
          <a:p>
            <a:r>
              <a:rPr lang="en-US" dirty="0"/>
              <a:t>Speed: --fast, --faster, --flood, --interval [N]or u[N]</a:t>
            </a:r>
          </a:p>
        </p:txBody>
      </p:sp>
    </p:spTree>
    <p:extLst>
      <p:ext uri="{BB962C8B-B14F-4D97-AF65-F5344CB8AC3E}">
        <p14:creationId xmlns:p14="http://schemas.microsoft.com/office/powerpoint/2010/main" val="10353825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 Manipulator</a:t>
            </a:r>
          </a:p>
          <a:p>
            <a:r>
              <a:rPr lang="en-US" dirty="0"/>
              <a:t>Lets you craft and send packets</a:t>
            </a:r>
          </a:p>
          <a:p>
            <a:r>
              <a:rPr lang="en-US" dirty="0"/>
              <a:t>Decodes packets</a:t>
            </a:r>
          </a:p>
          <a:p>
            <a:r>
              <a:rPr lang="en-US" dirty="0"/>
              <a:t>Stand alone and a python library</a:t>
            </a:r>
          </a:p>
          <a:p>
            <a:r>
              <a:rPr lang="en-US" dirty="0"/>
              <a:t>Great intro: http://</a:t>
            </a:r>
            <a:r>
              <a:rPr lang="en-US" dirty="0" err="1"/>
              <a:t>www.secdev.org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/>
              <a:t>/scapy_csw05.pdf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75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7010</TotalTime>
  <Words>3787</Words>
  <Application>Microsoft Macintosh PowerPoint</Application>
  <PresentationFormat>On-screen Show (4:3)</PresentationFormat>
  <Paragraphs>559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9" baseType="lpstr">
      <vt:lpstr>Arial</vt:lpstr>
      <vt:lpstr>Calibri</vt:lpstr>
      <vt:lpstr>Cambria</vt:lpstr>
      <vt:lpstr>Consolas</vt:lpstr>
      <vt:lpstr>Gotham-Book</vt:lpstr>
      <vt:lpstr>Adjacency</vt:lpstr>
      <vt:lpstr>Security Tools for Information Security</vt:lpstr>
      <vt:lpstr>Network Analysis Tools</vt:lpstr>
      <vt:lpstr>The Internet is a Series of Tubes</vt:lpstr>
      <vt:lpstr>Ports</vt:lpstr>
      <vt:lpstr> </vt:lpstr>
      <vt:lpstr>Packet Analyzers (Sniffers)</vt:lpstr>
      <vt:lpstr>Misc. Network Tools</vt:lpstr>
      <vt:lpstr>We’ll be focusing on</vt:lpstr>
      <vt:lpstr>pcap (Packet Capture)</vt:lpstr>
      <vt:lpstr>Tapping and Promiscuity</vt:lpstr>
      <vt:lpstr>PowerPoint Presentation</vt:lpstr>
      <vt:lpstr>Hub Sniffing</vt:lpstr>
      <vt:lpstr>Switch Sniffing</vt:lpstr>
      <vt:lpstr>Span Ports</vt:lpstr>
      <vt:lpstr>Where to monitor from?</vt:lpstr>
      <vt:lpstr>Where to monitor a VM from?</vt:lpstr>
      <vt:lpstr> </vt:lpstr>
      <vt:lpstr>ARP – Address Resolution Protocol</vt:lpstr>
      <vt:lpstr>ARP Spoofing </vt:lpstr>
      <vt:lpstr>ARP Spoofing</vt:lpstr>
      <vt:lpstr>MAC Flooding</vt:lpstr>
      <vt:lpstr>MAC Cloning</vt:lpstr>
      <vt:lpstr> </vt:lpstr>
      <vt:lpstr>Tap options</vt:lpstr>
      <vt:lpstr>Proper Roles</vt:lpstr>
      <vt:lpstr>ngrep</vt:lpstr>
      <vt:lpstr>ettercap</vt:lpstr>
      <vt:lpstr> </vt:lpstr>
      <vt:lpstr>tcpdump Options</vt:lpstr>
      <vt:lpstr>Run tcpdump via sudo/as root</vt:lpstr>
      <vt:lpstr> If you’re using VMWware…</vt:lpstr>
      <vt:lpstr>tcpdump -D</vt:lpstr>
      <vt:lpstr>tcpdump Options</vt:lpstr>
      <vt:lpstr>tcpdump Options</vt:lpstr>
      <vt:lpstr>tcpdump Write (record packet capture)</vt:lpstr>
      <vt:lpstr>tcpdump Read (review packet capture)</vt:lpstr>
      <vt:lpstr>tcpdump –nnX –r &lt;filename&gt;</vt:lpstr>
      <vt:lpstr>tcpdump Expressions</vt:lpstr>
      <vt:lpstr>tcpdump Expressions</vt:lpstr>
      <vt:lpstr>tcpdump Expressions</vt:lpstr>
      <vt:lpstr>tcpdump Expressions</vt:lpstr>
      <vt:lpstr>tcpdump Expressions</vt:lpstr>
      <vt:lpstr>tcpdump host host.ip</vt:lpstr>
      <vt:lpstr>Why so much traffic?</vt:lpstr>
      <vt:lpstr>Let’s limit that a bit</vt:lpstr>
      <vt:lpstr> </vt:lpstr>
      <vt:lpstr>Packet Loss</vt:lpstr>
      <vt:lpstr>Packet Loss</vt:lpstr>
      <vt:lpstr>tcpdump Exercise #1</vt:lpstr>
      <vt:lpstr>Studying ICMP Traffic</vt:lpstr>
      <vt:lpstr>tcpdump Exercise #2</vt:lpstr>
      <vt:lpstr>tcpdump Exercise #2</vt:lpstr>
      <vt:lpstr>tcpdump Exercise #2</vt:lpstr>
      <vt:lpstr>What’s the lesson here?</vt:lpstr>
      <vt:lpstr>Options?</vt:lpstr>
      <vt:lpstr>PowerPoint Presentation</vt:lpstr>
      <vt:lpstr>”Legit” MITM</vt:lpstr>
      <vt:lpstr>True Story</vt:lpstr>
      <vt:lpstr>Why my distain for SSH decryption?</vt:lpstr>
      <vt:lpstr>Wireshark</vt:lpstr>
      <vt:lpstr>Wireshark Use Cases</vt:lpstr>
      <vt:lpstr>Wireshark User Manual</vt:lpstr>
      <vt:lpstr>Wireshark</vt:lpstr>
      <vt:lpstr>Installing Wireshark</vt:lpstr>
      <vt:lpstr>Install All The Things! (Windows)</vt:lpstr>
      <vt:lpstr>Install All The Things! (Windows)</vt:lpstr>
      <vt:lpstr>Install All The Things! (Windows)</vt:lpstr>
      <vt:lpstr>Install All The Things! (Windows)</vt:lpstr>
      <vt:lpstr>Install All The Things!</vt:lpstr>
      <vt:lpstr>Wireshark Panels</vt:lpstr>
      <vt:lpstr> </vt:lpstr>
      <vt:lpstr>Packet List</vt:lpstr>
      <vt:lpstr>Packet Details</vt:lpstr>
      <vt:lpstr>Packet Bytes</vt:lpstr>
      <vt:lpstr>Capturing Packets with Wireshark</vt:lpstr>
      <vt:lpstr>Capturing Packets with Wireshark</vt:lpstr>
      <vt:lpstr>Capturing Packets with Wireshark</vt:lpstr>
      <vt:lpstr>Capturing Packets with Wireshark</vt:lpstr>
      <vt:lpstr> </vt:lpstr>
      <vt:lpstr>Exercise #3 – SQL injection</vt:lpstr>
      <vt:lpstr>Analysis of a Packet Capture</vt:lpstr>
      <vt:lpstr>Conversations</vt:lpstr>
      <vt:lpstr>Conversations</vt:lpstr>
      <vt:lpstr>Conversations </vt:lpstr>
      <vt:lpstr>Follow Stream</vt:lpstr>
      <vt:lpstr>Follow Stream</vt:lpstr>
      <vt:lpstr>Packet Examples</vt:lpstr>
      <vt:lpstr>Statistics</vt:lpstr>
      <vt:lpstr>Statistics</vt:lpstr>
      <vt:lpstr>Statistics</vt:lpstr>
      <vt:lpstr>Extract A File From Pcap</vt:lpstr>
      <vt:lpstr>Extract File from Pcap</vt:lpstr>
      <vt:lpstr>Some Helpful Filters</vt:lpstr>
      <vt:lpstr>Wireshark Exercise</vt:lpstr>
      <vt:lpstr>Packet Generators</vt:lpstr>
      <vt:lpstr>hping3</vt:lpstr>
      <vt:lpstr>hping Target and Source selection</vt:lpstr>
      <vt:lpstr>hping Port Selection and Options</vt:lpstr>
      <vt:lpstr>Scapy</vt:lpstr>
      <vt:lpstr>Scapy</vt:lpstr>
      <vt:lpstr>tcpreplay</vt:lpstr>
      <vt:lpstr>Wireless Sniffing</vt:lpstr>
      <vt:lpstr>Monitor Mode</vt:lpstr>
      <vt:lpstr>Netflow</vt:lpstr>
      <vt:lpstr>Flow Records</vt:lpstr>
      <vt:lpstr>Flow Limitations</vt:lpstr>
      <vt:lpstr>Tools</vt:lpstr>
      <vt:lpstr>nfdump</vt:lpstr>
      <vt:lpstr>Netflow – So what?</vt:lpstr>
      <vt:lpstr>Netflow – So what?</vt:lpstr>
      <vt:lpstr>Nfsen – Web UI for nfdump</vt:lpstr>
      <vt:lpstr>DNS</vt:lpstr>
      <vt:lpstr>IP addresses are only ½ the battle</vt:lpstr>
      <vt:lpstr> </vt:lpstr>
      <vt:lpstr> </vt:lpstr>
      <vt:lpstr> </vt:lpstr>
      <vt:lpstr>Network Forensics on Host</vt:lpstr>
      <vt:lpstr>TCPView</vt:lpstr>
      <vt:lpstr>Process Explorer</vt:lpstr>
      <vt:lpstr>Process Explorer</vt:lpstr>
      <vt:lpstr>Tor</vt:lpstr>
      <vt:lpstr>Tor</vt:lpstr>
      <vt:lpstr>https://www.torproject.org/about/overview.html.en</vt:lpstr>
      <vt:lpstr>Exit Node</vt:lpstr>
      <vt:lpstr>Blocking Tor Exit Nodes</vt:lpstr>
      <vt:lpstr>Hidden Services</vt:lpstr>
      <vt:lpstr>Tor Browser</vt:lpstr>
      <vt:lpstr>PowerPoint Presentation</vt:lpstr>
      <vt:lpstr>PowerPoint Presentation</vt:lpstr>
      <vt:lpstr>tor in Kali</vt:lpstr>
      <vt:lpstr>Turn a Raspberry Pi into a Tor router</vt:lpstr>
      <vt:lpstr>Weaknesses</vt:lpstr>
      <vt:lpstr>Homework #5 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Tools for Information Security</dc:title>
  <dc:creator>Kevin Shivers</dc:creator>
  <cp:lastModifiedBy>Microsoft Office User</cp:lastModifiedBy>
  <cp:revision>189</cp:revision>
  <dcterms:created xsi:type="dcterms:W3CDTF">2015-08-10T00:25:52Z</dcterms:created>
  <dcterms:modified xsi:type="dcterms:W3CDTF">2022-03-12T03:07:15Z</dcterms:modified>
</cp:coreProperties>
</file>